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5" r:id="rId1"/>
  </p:sldMasterIdLst>
  <p:sldIdLst>
    <p:sldId id="272" r:id="rId2"/>
    <p:sldId id="263" r:id="rId3"/>
    <p:sldId id="274" r:id="rId4"/>
    <p:sldId id="265" r:id="rId5"/>
    <p:sldId id="266" r:id="rId6"/>
    <p:sldId id="268" r:id="rId7"/>
    <p:sldId id="257" r:id="rId8"/>
    <p:sldId id="258" r:id="rId9"/>
    <p:sldId id="259" r:id="rId10"/>
    <p:sldId id="260" r:id="rId11"/>
    <p:sldId id="261" r:id="rId12"/>
    <p:sldId id="264" r:id="rId13"/>
    <p:sldId id="267" r:id="rId14"/>
    <p:sldId id="269" r:id="rId15"/>
  </p:sldIdLst>
  <p:sldSz cx="12192000" cy="6858000"/>
  <p:notesSz cx="6858000" cy="1219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D77F4-B153-4032-91F3-9CBAC4084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C6DF4E-108C-4791-82C6-82B5E61A8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72F89-F229-4026-9A85-084DC184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4AD78-BA60-4CC6-82DB-AAA88E59E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EA729-0178-4E99-BA59-F80EC2A7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11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85C1-46DD-4A6E-BD35-C80F0E0E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84372-CBC4-44FD-85BC-AE44369EE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830BC-0061-438A-BAF1-7A958A4B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09D60-21FD-4E2F-8EDD-EC59A738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17673-5977-4246-93B8-C25F0EE3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5890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7D95D2-E5A3-46FA-813D-11263FE6E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F76DF-9313-4751-89CF-72B798E4C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825F2-9800-41F6-A6DA-40109EA56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77F8E-B5C2-4125-9AEE-E3B7FFA0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480FE-3DBC-4550-9182-0C9ECB1B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8146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B6F16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518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2BE1-5352-42F5-A37C-A12A271F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D6BCF-9333-4CB7-8C7A-B9841348B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83377-4A94-4D45-8155-2E5CEBA9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3CB06-954D-40B1-AC10-B3057947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61073-F223-42B9-AA0E-FB7F30EEC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919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B241F-3196-40B0-9C60-E7B05ADA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1E08F-1077-4FE7-B847-FBA24977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47AC2-E404-495E-ABF7-1572F4C0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BD159-B0D1-40D5-A644-6CB28E4B0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46554-918D-4566-BE6E-41CDE376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518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554C3-AE68-4FF3-B09D-3EFC5AD35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A1E81-909F-4947-A25A-B02083F95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E4790-E9BA-499C-9C94-AE7E43CFC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788A6-D894-44D2-8E54-E0118961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00F65-DC54-4D1F-A386-4F1D2980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55787-9AAF-4B01-8A2B-9391E8E3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391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4DDD-54A5-47C3-84EE-DA76B8E0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154B0-DA78-45C0-8B76-37FCF51C8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55463-744F-4A8A-867E-608103A9E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00FB2-8310-40AE-8CEF-FA13010D1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0837C-56DE-474A-8AFE-4DDD42856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6828A-782A-44A9-9CF2-51AEB179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3FD36D-CDE1-4739-AAEB-4E3B47E2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874357-97A2-42DA-9A99-FA02D788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38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A6FCB-83FA-4437-BDF6-428260B6E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E74BF-F9A7-45A6-851B-9589D121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30C858-5FC6-49C5-9BEF-821040B1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46436-0DA0-438A-B296-2C994E1D2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45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62654A-7924-4733-88D4-056C7A34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5AFB7-1C8A-4E3D-A17F-54820234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4F6D3-1100-4D22-85EA-17813AE7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5273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063C-10D2-48F2-BBC6-724E422E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88B26-5A36-4FBB-BE39-7DA13BEA6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EA4C6-D470-4617-9C6B-A8FC9DD4E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CC8DB-6AEE-4D48-8D60-34F96A02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007AD-4A93-4791-89F8-FF52BC7F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07319-B79F-464B-B513-B3695CDB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476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EEF10-A88B-4D74-93AD-008DDED8B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95E10-327A-4681-B49F-85BB7915C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CC0C8-3D4B-4ED0-8F27-F60345DF1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F403B-8D06-4C92-840D-DB6E67C3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7B5E5-689D-488B-A533-40699093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25A9D-F683-441F-803B-DE9AFBBE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766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1247F-56BE-4832-AB98-58989843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8F9E0-DB83-4DC9-AA14-E404AFAF3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2182D-1E34-46CE-9E59-97B26E0FB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40829-40A6-4694-B965-5544D6041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BCAFC-AC6D-42EB-ABFF-48DCFE178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121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lppm.stikesnas@stikesnas.ac.i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pn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-1uS4uiVnwJOmySsmvmNQeM37dfzws58?usp=share_link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-1uS4uiVnwJOmySsmvmNQeM37dfzws58?usp=share_li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0338FB-4314-42D2-A16D-3FBC40237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46" y="1981200"/>
            <a:ext cx="6068907" cy="487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D4E5FA-3E85-4646-A142-A2D025501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1454499" cy="13716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BB419A5-4513-4CD7-95A2-055792DA7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2881" y="5334000"/>
            <a:ext cx="6596063" cy="86142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Lembaga </a:t>
            </a:r>
            <a:r>
              <a:rPr lang="en-US" b="1" dirty="0" err="1"/>
              <a:t>Penelitian</a:t>
            </a:r>
            <a:r>
              <a:rPr lang="en-US" b="1" dirty="0"/>
              <a:t> dan </a:t>
            </a:r>
            <a:r>
              <a:rPr lang="en-US" b="1" dirty="0" err="1"/>
              <a:t>Pengabdian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Masyarakat</a:t>
            </a:r>
          </a:p>
          <a:p>
            <a:r>
              <a:rPr lang="en-US" b="1" dirty="0" err="1"/>
              <a:t>Sekolah</a:t>
            </a:r>
            <a:r>
              <a:rPr lang="en-US" b="1" dirty="0"/>
              <a:t> Tinggi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Kesehatan</a:t>
            </a:r>
            <a:r>
              <a:rPr lang="en-US" b="1" dirty="0"/>
              <a:t> Nasional</a:t>
            </a:r>
            <a:endParaRPr lang="en-ID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B7997E-B562-4AB0-8DB0-C0A35734C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1937" y="1219200"/>
            <a:ext cx="7891463" cy="762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lgerian" panose="04020705040A02060702" pitchFamily="82" charset="0"/>
              </a:rPr>
              <a:t>KOMPETISI </a:t>
            </a:r>
            <a:br>
              <a:rPr lang="en-US" sz="3600" dirty="0">
                <a:latin typeface="Algerian" panose="04020705040A02060702" pitchFamily="82" charset="0"/>
              </a:rPr>
            </a:br>
            <a:r>
              <a:rPr lang="en-US" sz="3600" dirty="0" err="1">
                <a:latin typeface="Algerian" panose="04020705040A02060702" pitchFamily="82" charset="0"/>
              </a:rPr>
              <a:t>KRENOVAnas</a:t>
            </a:r>
            <a:r>
              <a:rPr lang="en-US" sz="3600" dirty="0">
                <a:latin typeface="Algerian" panose="04020705040A02060702" pitchFamily="82" charset="0"/>
              </a:rPr>
              <a:t> 2023</a:t>
            </a:r>
            <a:endParaRPr lang="en-ID" sz="3600" dirty="0"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AE8194-466A-4D12-9D6B-CC1F15EBA329}"/>
              </a:ext>
            </a:extLst>
          </p:cNvPr>
          <p:cNvSpPr txBox="1"/>
          <p:nvPr/>
        </p:nvSpPr>
        <p:spPr>
          <a:xfrm>
            <a:off x="4876800" y="19812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KREATIVITAS DAN INOVASI STIKES NASIONAL 2023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31237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4" y="3901440"/>
            <a:ext cx="2959100" cy="2956560"/>
            <a:chOff x="834" y="3901440"/>
            <a:chExt cx="2959100" cy="2956560"/>
          </a:xfrm>
        </p:grpSpPr>
        <p:sp>
          <p:nvSpPr>
            <p:cNvPr id="3" name="object 3"/>
            <p:cNvSpPr/>
            <p:nvPr/>
          </p:nvSpPr>
          <p:spPr>
            <a:xfrm>
              <a:off x="972311" y="5367528"/>
              <a:ext cx="1987550" cy="1490980"/>
            </a:xfrm>
            <a:custGeom>
              <a:avLst/>
              <a:gdLst/>
              <a:ahLst/>
              <a:cxnLst/>
              <a:rect l="l" t="t" r="r" b="b"/>
              <a:pathLst>
                <a:path w="1987550" h="1490979">
                  <a:moveTo>
                    <a:pt x="497204" y="0"/>
                  </a:moveTo>
                  <a:lnTo>
                    <a:pt x="0" y="497382"/>
                  </a:lnTo>
                  <a:lnTo>
                    <a:pt x="992758" y="1490471"/>
                  </a:lnTo>
                  <a:lnTo>
                    <a:pt x="1987295" y="1490471"/>
                  </a:lnTo>
                  <a:lnTo>
                    <a:pt x="497204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4" y="5892609"/>
              <a:ext cx="969010" cy="965835"/>
            </a:xfrm>
            <a:custGeom>
              <a:avLst/>
              <a:gdLst/>
              <a:ahLst/>
              <a:cxnLst/>
              <a:rect l="l" t="t" r="r" b="b"/>
              <a:pathLst>
                <a:path w="969010" h="965834">
                  <a:moveTo>
                    <a:pt x="0" y="0"/>
                  </a:moveTo>
                  <a:lnTo>
                    <a:pt x="0" y="965389"/>
                  </a:lnTo>
                  <a:lnTo>
                    <a:pt x="968429" y="965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4" y="3901440"/>
              <a:ext cx="971550" cy="1941830"/>
            </a:xfrm>
            <a:custGeom>
              <a:avLst/>
              <a:gdLst/>
              <a:ahLst/>
              <a:cxnLst/>
              <a:rect l="l" t="t" r="r" b="b"/>
              <a:pathLst>
                <a:path w="971550" h="1941829">
                  <a:moveTo>
                    <a:pt x="0" y="0"/>
                  </a:moveTo>
                  <a:lnTo>
                    <a:pt x="0" y="1941576"/>
                  </a:lnTo>
                  <a:lnTo>
                    <a:pt x="971477" y="970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B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55547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0476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452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35227" y="360121"/>
            <a:ext cx="334835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000000"/>
                </a:solidFill>
                <a:latin typeface="Arial"/>
                <a:cs typeface="Arial"/>
              </a:rPr>
              <a:t>*)Penjelasan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idx="1"/>
          </p:nvPr>
        </p:nvSpPr>
        <p:spPr>
          <a:xfrm>
            <a:off x="838200" y="1968122"/>
            <a:ext cx="10515600" cy="3631122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372110">
              <a:lnSpc>
                <a:spcPct val="100000"/>
              </a:lnSpc>
              <a:spcBef>
                <a:spcPts val="1135"/>
              </a:spcBef>
            </a:pPr>
            <a:r>
              <a:rPr sz="2400" spc="-5" dirty="0">
                <a:solidFill>
                  <a:srgbClr val="000000"/>
                </a:solidFill>
              </a:rPr>
              <a:t>Bagian </a:t>
            </a:r>
            <a:r>
              <a:rPr sz="2400" b="1" spc="-15" dirty="0">
                <a:solidFill>
                  <a:srgbClr val="000000"/>
                </a:solidFill>
                <a:latin typeface="Arial"/>
                <a:cs typeface="Arial"/>
              </a:rPr>
              <a:t>“Aspek</a:t>
            </a:r>
            <a:r>
              <a:rPr sz="2400" b="1" spc="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00"/>
                </a:solidFill>
                <a:latin typeface="Arial"/>
                <a:cs typeface="Arial"/>
              </a:rPr>
              <a:t>Inovasi”</a:t>
            </a:r>
            <a:endParaRPr sz="2400" dirty="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965"/>
              </a:spcBef>
            </a:pPr>
            <a:r>
              <a:rPr sz="2200" b="1" spc="-5" dirty="0">
                <a:solidFill>
                  <a:srgbClr val="000000"/>
                </a:solidFill>
                <a:latin typeface="Arial"/>
                <a:cs typeface="Arial"/>
              </a:rPr>
              <a:t>Penjelasan </a:t>
            </a:r>
            <a:r>
              <a:rPr sz="2200" b="1" dirty="0">
                <a:solidFill>
                  <a:srgbClr val="000000"/>
                </a:solidFill>
                <a:latin typeface="Arial"/>
                <a:cs typeface="Arial"/>
              </a:rPr>
              <a:t>lengkap, </a:t>
            </a:r>
            <a:r>
              <a:rPr sz="2200" spc="-5" dirty="0">
                <a:solidFill>
                  <a:srgbClr val="000000"/>
                </a:solidFill>
              </a:rPr>
              <a:t>meliputi </a:t>
            </a:r>
            <a:r>
              <a:rPr sz="2200" spc="5" dirty="0">
                <a:solidFill>
                  <a:srgbClr val="000000"/>
                </a:solidFill>
              </a:rPr>
              <a:t>informasi</a:t>
            </a:r>
            <a:r>
              <a:rPr sz="2200" spc="-35" dirty="0">
                <a:solidFill>
                  <a:srgbClr val="000000"/>
                </a:solidFill>
              </a:rPr>
              <a:t> </a:t>
            </a:r>
            <a:r>
              <a:rPr sz="2200" spc="5" dirty="0">
                <a:solidFill>
                  <a:srgbClr val="000000"/>
                </a:solidFill>
              </a:rPr>
              <a:t>terkait:</a:t>
            </a:r>
            <a:endParaRPr sz="2200" dirty="0">
              <a:latin typeface="Arial"/>
              <a:cs typeface="Arial"/>
            </a:endParaRPr>
          </a:p>
          <a:p>
            <a:pPr marL="658495" indent="-287020">
              <a:lnSpc>
                <a:spcPct val="100000"/>
              </a:lnSpc>
              <a:spcBef>
                <a:spcPts val="484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dirty="0">
                <a:solidFill>
                  <a:srgbClr val="000000"/>
                </a:solidFill>
              </a:rPr>
              <a:t>Keunikan</a:t>
            </a:r>
            <a:r>
              <a:rPr sz="2200" spc="-35" dirty="0">
                <a:solidFill>
                  <a:srgbClr val="000000"/>
                </a:solidFill>
              </a:rPr>
              <a:t> </a:t>
            </a:r>
            <a:r>
              <a:rPr sz="2200" spc="5" dirty="0">
                <a:solidFill>
                  <a:srgbClr val="000000"/>
                </a:solidFill>
              </a:rPr>
              <a:t>produk;</a:t>
            </a:r>
            <a:endParaRPr sz="2200" dirty="0"/>
          </a:p>
          <a:p>
            <a:pPr marL="658495" indent="-287020">
              <a:lnSpc>
                <a:spcPts val="2375"/>
              </a:lnSpc>
              <a:spcBef>
                <a:spcPts val="455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dirty="0">
                <a:solidFill>
                  <a:srgbClr val="000000"/>
                </a:solidFill>
              </a:rPr>
              <a:t>Status kesiapan produk (masih </a:t>
            </a:r>
            <a:r>
              <a:rPr sz="2200" spc="-5" dirty="0">
                <a:solidFill>
                  <a:srgbClr val="000000"/>
                </a:solidFill>
              </a:rPr>
              <a:t>perlu </a:t>
            </a:r>
            <a:r>
              <a:rPr sz="2200" dirty="0">
                <a:solidFill>
                  <a:srgbClr val="000000"/>
                </a:solidFill>
              </a:rPr>
              <a:t>riset/pengembangan atau </a:t>
            </a:r>
            <a:r>
              <a:rPr sz="2200" dirty="0" err="1">
                <a:solidFill>
                  <a:srgbClr val="000000"/>
                </a:solidFill>
              </a:rPr>
              <a:t>sudah</a:t>
            </a:r>
            <a:r>
              <a:rPr sz="2200" spc="-140" dirty="0">
                <a:solidFill>
                  <a:srgbClr val="000000"/>
                </a:solidFill>
              </a:rPr>
              <a:t> </a:t>
            </a:r>
            <a:r>
              <a:rPr sz="2200" dirty="0" err="1">
                <a:solidFill>
                  <a:srgbClr val="000000"/>
                </a:solidFill>
              </a:rPr>
              <a:t>siap</a:t>
            </a:r>
            <a:r>
              <a:rPr lang="en-US" sz="2200" dirty="0"/>
              <a:t> </a:t>
            </a:r>
            <a:r>
              <a:rPr sz="2200" spc="5" dirty="0" err="1">
                <a:solidFill>
                  <a:srgbClr val="000000"/>
                </a:solidFill>
              </a:rPr>
              <a:t>komersial</a:t>
            </a:r>
            <a:r>
              <a:rPr sz="2200" spc="5" dirty="0">
                <a:solidFill>
                  <a:srgbClr val="000000"/>
                </a:solidFill>
              </a:rPr>
              <a:t>);</a:t>
            </a:r>
            <a:endParaRPr sz="2200" dirty="0"/>
          </a:p>
          <a:p>
            <a:pPr marL="658495" indent="-287020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spc="5" dirty="0">
                <a:solidFill>
                  <a:srgbClr val="000000"/>
                </a:solidFill>
              </a:rPr>
              <a:t>Spesifikasi </a:t>
            </a:r>
            <a:r>
              <a:rPr sz="2200" spc="-35" dirty="0">
                <a:solidFill>
                  <a:srgbClr val="000000"/>
                </a:solidFill>
              </a:rPr>
              <a:t>Teknis</a:t>
            </a:r>
            <a:r>
              <a:rPr sz="2200" spc="-155" dirty="0">
                <a:solidFill>
                  <a:srgbClr val="000000"/>
                </a:solidFill>
              </a:rPr>
              <a:t> </a:t>
            </a:r>
            <a:r>
              <a:rPr sz="2200" spc="5" dirty="0">
                <a:solidFill>
                  <a:srgbClr val="000000"/>
                </a:solidFill>
              </a:rPr>
              <a:t>Produk;</a:t>
            </a:r>
            <a:endParaRPr sz="2200" dirty="0"/>
          </a:p>
          <a:p>
            <a:pPr marL="658495" indent="-287020">
              <a:lnSpc>
                <a:spcPct val="100000"/>
              </a:lnSpc>
              <a:spcBef>
                <a:spcPts val="484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dirty="0">
                <a:solidFill>
                  <a:srgbClr val="000000"/>
                </a:solidFill>
              </a:rPr>
              <a:t>Uji</a:t>
            </a:r>
            <a:r>
              <a:rPr sz="2200" spc="-25" dirty="0">
                <a:solidFill>
                  <a:srgbClr val="000000"/>
                </a:solidFill>
              </a:rPr>
              <a:t> </a:t>
            </a:r>
            <a:r>
              <a:rPr sz="2200" dirty="0">
                <a:solidFill>
                  <a:srgbClr val="000000"/>
                </a:solidFill>
              </a:rPr>
              <a:t>Produk;</a:t>
            </a:r>
            <a:endParaRPr sz="2200" dirty="0"/>
          </a:p>
          <a:p>
            <a:pPr marL="658495" marR="5080" indent="-287020">
              <a:lnSpc>
                <a:spcPts val="2110"/>
              </a:lnSpc>
              <a:spcBef>
                <a:spcPts val="970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dirty="0">
                <a:solidFill>
                  <a:srgbClr val="000000"/>
                </a:solidFill>
              </a:rPr>
              <a:t>Kepemilikan </a:t>
            </a:r>
            <a:r>
              <a:rPr sz="2200" spc="-5" dirty="0">
                <a:solidFill>
                  <a:srgbClr val="000000"/>
                </a:solidFill>
              </a:rPr>
              <a:t>Kekayaan </a:t>
            </a:r>
            <a:r>
              <a:rPr sz="2200" dirty="0">
                <a:solidFill>
                  <a:srgbClr val="000000"/>
                </a:solidFill>
              </a:rPr>
              <a:t>Intelektual </a:t>
            </a:r>
            <a:r>
              <a:rPr sz="2200" spc="5" dirty="0">
                <a:solidFill>
                  <a:srgbClr val="000000"/>
                </a:solidFill>
              </a:rPr>
              <a:t>(jika </a:t>
            </a:r>
            <a:r>
              <a:rPr sz="2200" dirty="0">
                <a:solidFill>
                  <a:srgbClr val="000000"/>
                </a:solidFill>
              </a:rPr>
              <a:t>sudah ada), antara </a:t>
            </a:r>
            <a:r>
              <a:rPr sz="2200" spc="-5" dirty="0">
                <a:solidFill>
                  <a:srgbClr val="000000"/>
                </a:solidFill>
              </a:rPr>
              <a:t>lain: </a:t>
            </a:r>
            <a:r>
              <a:rPr sz="2200" dirty="0">
                <a:solidFill>
                  <a:srgbClr val="000000"/>
                </a:solidFill>
              </a:rPr>
              <a:t>paten, hak cipta,  desain </a:t>
            </a:r>
            <a:r>
              <a:rPr sz="2200" spc="-20" dirty="0">
                <a:solidFill>
                  <a:srgbClr val="000000"/>
                </a:solidFill>
              </a:rPr>
              <a:t>industry, </a:t>
            </a:r>
            <a:r>
              <a:rPr sz="2200" spc="-5" dirty="0">
                <a:solidFill>
                  <a:srgbClr val="000000"/>
                </a:solidFill>
              </a:rPr>
              <a:t>desain </a:t>
            </a:r>
            <a:r>
              <a:rPr sz="2200" dirty="0">
                <a:solidFill>
                  <a:srgbClr val="000000"/>
                </a:solidFill>
              </a:rPr>
              <a:t>tata letak dan </a:t>
            </a:r>
            <a:r>
              <a:rPr sz="2200" spc="5" dirty="0">
                <a:solidFill>
                  <a:srgbClr val="000000"/>
                </a:solidFill>
              </a:rPr>
              <a:t>sirkuit </a:t>
            </a:r>
            <a:r>
              <a:rPr sz="2200" dirty="0">
                <a:solidFill>
                  <a:srgbClr val="000000"/>
                </a:solidFill>
              </a:rPr>
              <a:t>terpadu, </a:t>
            </a:r>
            <a:r>
              <a:rPr sz="2200" spc="5" dirty="0">
                <a:solidFill>
                  <a:srgbClr val="000000"/>
                </a:solidFill>
              </a:rPr>
              <a:t>merk dagang, </a:t>
            </a:r>
            <a:r>
              <a:rPr sz="2200" dirty="0">
                <a:solidFill>
                  <a:srgbClr val="000000"/>
                </a:solidFill>
              </a:rPr>
              <a:t>rahasia </a:t>
            </a:r>
            <a:r>
              <a:rPr sz="2200" spc="5" dirty="0">
                <a:solidFill>
                  <a:srgbClr val="000000"/>
                </a:solidFill>
              </a:rPr>
              <a:t>dagang,  </a:t>
            </a:r>
            <a:r>
              <a:rPr sz="2200" dirty="0">
                <a:solidFill>
                  <a:srgbClr val="000000"/>
                </a:solidFill>
              </a:rPr>
              <a:t>dsb.</a:t>
            </a:r>
            <a:endParaRPr sz="2200" dirty="0"/>
          </a:p>
          <a:p>
            <a:pPr marL="658495" indent="-287020">
              <a:lnSpc>
                <a:spcPct val="100000"/>
              </a:lnSpc>
              <a:spcBef>
                <a:spcPts val="505"/>
              </a:spcBef>
              <a:buFont typeface="Wingdings"/>
              <a:buChar char=""/>
              <a:tabLst>
                <a:tab pos="658495" algn="l"/>
                <a:tab pos="659130" algn="l"/>
              </a:tabLst>
            </a:pPr>
            <a:r>
              <a:rPr sz="2200" spc="5" dirty="0">
                <a:solidFill>
                  <a:srgbClr val="000000"/>
                </a:solidFill>
              </a:rPr>
              <a:t>Sertifikasi (jika </a:t>
            </a:r>
            <a:r>
              <a:rPr sz="2200" dirty="0">
                <a:solidFill>
                  <a:srgbClr val="000000"/>
                </a:solidFill>
              </a:rPr>
              <a:t>ada), missal: </a:t>
            </a:r>
            <a:r>
              <a:rPr sz="2200" spc="5" dirty="0">
                <a:solidFill>
                  <a:srgbClr val="000000"/>
                </a:solidFill>
              </a:rPr>
              <a:t>ISO, </a:t>
            </a:r>
            <a:r>
              <a:rPr sz="2200" spc="-5" dirty="0">
                <a:solidFill>
                  <a:srgbClr val="000000"/>
                </a:solidFill>
              </a:rPr>
              <a:t>Halal, </a:t>
            </a:r>
            <a:r>
              <a:rPr sz="2200" dirty="0">
                <a:solidFill>
                  <a:srgbClr val="000000"/>
                </a:solidFill>
              </a:rPr>
              <a:t>SNI,</a:t>
            </a:r>
            <a:r>
              <a:rPr sz="2200" spc="-200" dirty="0">
                <a:solidFill>
                  <a:srgbClr val="000000"/>
                </a:solidFill>
              </a:rPr>
              <a:t> </a:t>
            </a:r>
            <a:r>
              <a:rPr sz="2200" dirty="0" err="1">
                <a:solidFill>
                  <a:srgbClr val="000000"/>
                </a:solidFill>
              </a:rPr>
              <a:t>dsb</a:t>
            </a:r>
            <a:r>
              <a:rPr sz="2200" dirty="0">
                <a:solidFill>
                  <a:srgbClr val="000000"/>
                </a:solidFill>
              </a:rPr>
              <a:t>.</a:t>
            </a:r>
            <a:endParaRPr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4" y="3901440"/>
            <a:ext cx="2959100" cy="2956560"/>
            <a:chOff x="834" y="3901440"/>
            <a:chExt cx="2959100" cy="2956560"/>
          </a:xfrm>
        </p:grpSpPr>
        <p:sp>
          <p:nvSpPr>
            <p:cNvPr id="3" name="object 3"/>
            <p:cNvSpPr/>
            <p:nvPr/>
          </p:nvSpPr>
          <p:spPr>
            <a:xfrm>
              <a:off x="972311" y="5367528"/>
              <a:ext cx="1987550" cy="1490980"/>
            </a:xfrm>
            <a:custGeom>
              <a:avLst/>
              <a:gdLst/>
              <a:ahLst/>
              <a:cxnLst/>
              <a:rect l="l" t="t" r="r" b="b"/>
              <a:pathLst>
                <a:path w="1987550" h="1490979">
                  <a:moveTo>
                    <a:pt x="497204" y="0"/>
                  </a:moveTo>
                  <a:lnTo>
                    <a:pt x="0" y="497382"/>
                  </a:lnTo>
                  <a:lnTo>
                    <a:pt x="992758" y="1490471"/>
                  </a:lnTo>
                  <a:lnTo>
                    <a:pt x="1987295" y="1490471"/>
                  </a:lnTo>
                  <a:lnTo>
                    <a:pt x="497204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4" y="5892609"/>
              <a:ext cx="969010" cy="965835"/>
            </a:xfrm>
            <a:custGeom>
              <a:avLst/>
              <a:gdLst/>
              <a:ahLst/>
              <a:cxnLst/>
              <a:rect l="l" t="t" r="r" b="b"/>
              <a:pathLst>
                <a:path w="969010" h="965834">
                  <a:moveTo>
                    <a:pt x="0" y="0"/>
                  </a:moveTo>
                  <a:lnTo>
                    <a:pt x="0" y="965389"/>
                  </a:lnTo>
                  <a:lnTo>
                    <a:pt x="968429" y="965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4" y="3901440"/>
              <a:ext cx="971550" cy="1941830"/>
            </a:xfrm>
            <a:custGeom>
              <a:avLst/>
              <a:gdLst/>
              <a:ahLst/>
              <a:cxnLst/>
              <a:rect l="l" t="t" r="r" b="b"/>
              <a:pathLst>
                <a:path w="971550" h="1941829">
                  <a:moveTo>
                    <a:pt x="0" y="0"/>
                  </a:moveTo>
                  <a:lnTo>
                    <a:pt x="0" y="1941576"/>
                  </a:lnTo>
                  <a:lnTo>
                    <a:pt x="971477" y="970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B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55547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0476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452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35227" y="523443"/>
            <a:ext cx="334835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000000"/>
                </a:solidFill>
                <a:latin typeface="Arial"/>
                <a:cs typeface="Arial"/>
              </a:rPr>
              <a:t>*)Penjelasan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2999" y="1908399"/>
            <a:ext cx="10093453" cy="3180358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2400" spc="-5" dirty="0">
                <a:latin typeface="Arial"/>
                <a:cs typeface="Arial"/>
              </a:rPr>
              <a:t>Bagian </a:t>
            </a:r>
            <a:r>
              <a:rPr sz="2400" b="1" dirty="0">
                <a:latin typeface="Arial"/>
                <a:cs typeface="Arial"/>
              </a:rPr>
              <a:t>“Penerapan</a:t>
            </a:r>
            <a:r>
              <a:rPr sz="2400" b="1" spc="-5" dirty="0">
                <a:latin typeface="Arial"/>
                <a:cs typeface="Arial"/>
              </a:rPr>
              <a:t> Inovasi”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400" b="1" dirty="0">
                <a:latin typeface="Arial"/>
                <a:cs typeface="Arial"/>
              </a:rPr>
              <a:t>Penjelasan lengkap, </a:t>
            </a:r>
            <a:r>
              <a:rPr sz="2400" dirty="0">
                <a:latin typeface="Arial"/>
                <a:cs typeface="Arial"/>
              </a:rPr>
              <a:t>informasi terkait </a:t>
            </a:r>
            <a:r>
              <a:rPr sz="2400" spc="-5" dirty="0">
                <a:latin typeface="Arial"/>
                <a:cs typeface="Arial"/>
              </a:rPr>
              <a:t>lingkup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penerapan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teknologi pada </a:t>
            </a:r>
            <a:r>
              <a:rPr sz="2400" spc="-5" dirty="0">
                <a:latin typeface="Arial"/>
                <a:cs typeface="Arial"/>
              </a:rPr>
              <a:t>Masyarakat </a:t>
            </a:r>
            <a:r>
              <a:rPr sz="2400" dirty="0">
                <a:latin typeface="Arial"/>
                <a:cs typeface="Arial"/>
              </a:rPr>
              <a:t>dan dunia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industri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 dirty="0">
              <a:latin typeface="Arial"/>
              <a:cs typeface="Arial"/>
            </a:endParaRPr>
          </a:p>
          <a:p>
            <a:pPr marL="2413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Bagian </a:t>
            </a:r>
            <a:r>
              <a:rPr sz="2400" b="1" spc="-10" dirty="0">
                <a:latin typeface="Arial"/>
                <a:cs typeface="Arial"/>
              </a:rPr>
              <a:t>“Anggaran </a:t>
            </a:r>
            <a:r>
              <a:rPr sz="2400" b="1" spc="-15" dirty="0">
                <a:latin typeface="Arial"/>
                <a:cs typeface="Arial"/>
              </a:rPr>
              <a:t>Biaya</a:t>
            </a:r>
            <a:r>
              <a:rPr sz="2400" b="1" spc="1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Produksi”</a:t>
            </a:r>
            <a:endParaRPr sz="2400" dirty="0">
              <a:latin typeface="Arial"/>
              <a:cs typeface="Arial"/>
            </a:endParaRPr>
          </a:p>
          <a:p>
            <a:pPr marL="24130" marR="5080">
              <a:lnSpc>
                <a:spcPct val="100000"/>
              </a:lnSpc>
              <a:spcBef>
                <a:spcPts val="1785"/>
              </a:spcBef>
            </a:pPr>
            <a:r>
              <a:rPr sz="2200" b="1" dirty="0">
                <a:latin typeface="Arial"/>
                <a:cs typeface="Arial"/>
              </a:rPr>
              <a:t>Penjelasan lengkap, </a:t>
            </a:r>
            <a:r>
              <a:rPr sz="2200" spc="5" dirty="0">
                <a:latin typeface="Arial"/>
                <a:cs typeface="Arial"/>
              </a:rPr>
              <a:t>informasi terkait </a:t>
            </a:r>
            <a:r>
              <a:rPr sz="2200" spc="-10" dirty="0">
                <a:latin typeface="Arial"/>
                <a:cs typeface="Arial"/>
              </a:rPr>
              <a:t>Biaya </a:t>
            </a:r>
            <a:r>
              <a:rPr sz="2200" dirty="0">
                <a:latin typeface="Arial"/>
                <a:cs typeface="Arial"/>
              </a:rPr>
              <a:t>Produksi</a:t>
            </a:r>
            <a:r>
              <a:rPr sz="2200" spc="-14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Temuan/Inovasi  </a:t>
            </a:r>
            <a:r>
              <a:rPr sz="2200" dirty="0">
                <a:latin typeface="Arial"/>
                <a:cs typeface="Arial"/>
              </a:rPr>
              <a:t>dan </a:t>
            </a:r>
            <a:r>
              <a:rPr sz="2200" spc="5" dirty="0">
                <a:latin typeface="Arial"/>
                <a:cs typeface="Arial"/>
              </a:rPr>
              <a:t>harga </a:t>
            </a:r>
            <a:r>
              <a:rPr sz="2200" dirty="0">
                <a:latin typeface="Arial"/>
                <a:cs typeface="Arial"/>
              </a:rPr>
              <a:t>jual produk </a:t>
            </a:r>
            <a:r>
              <a:rPr sz="2200" spc="-5" dirty="0">
                <a:latin typeface="Arial"/>
                <a:cs typeface="Arial"/>
              </a:rPr>
              <a:t>(apabila </a:t>
            </a:r>
            <a:r>
              <a:rPr sz="2200" dirty="0" err="1">
                <a:latin typeface="Arial"/>
                <a:cs typeface="Arial"/>
              </a:rPr>
              <a:t>sudah</a:t>
            </a:r>
            <a:r>
              <a:rPr sz="2200" spc="-65" dirty="0">
                <a:latin typeface="Arial"/>
                <a:cs typeface="Arial"/>
              </a:rPr>
              <a:t> </a:t>
            </a:r>
            <a:r>
              <a:rPr sz="2200" dirty="0" err="1">
                <a:latin typeface="Arial"/>
                <a:cs typeface="Arial"/>
              </a:rPr>
              <a:t>dikomersialkan</a:t>
            </a:r>
            <a:r>
              <a:rPr lang="en-US" sz="2200" dirty="0">
                <a:latin typeface="Arial"/>
                <a:cs typeface="Arial"/>
              </a:rPr>
              <a:t>)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67732" y="1002614"/>
            <a:ext cx="563054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B13113"/>
                </a:solidFill>
                <a:latin typeface="Carlito"/>
                <a:cs typeface="Carlito"/>
              </a:rPr>
              <a:t>Aspek </a:t>
            </a:r>
            <a:r>
              <a:rPr sz="2400" b="1" spc="-10" dirty="0">
                <a:solidFill>
                  <a:srgbClr val="B13113"/>
                </a:solidFill>
                <a:latin typeface="Carlito"/>
                <a:cs typeface="Carlito"/>
              </a:rPr>
              <a:t>Penilaian</a:t>
            </a:r>
            <a:r>
              <a:rPr sz="2400" b="1" spc="-30" dirty="0">
                <a:solidFill>
                  <a:srgbClr val="B13113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B13113"/>
                </a:solidFill>
                <a:latin typeface="Carlito"/>
                <a:cs typeface="Carlito"/>
              </a:rPr>
              <a:t>mencakup:</a:t>
            </a:r>
            <a:endParaRPr sz="2400" dirty="0">
              <a:latin typeface="Carlito"/>
              <a:cs typeface="Carlito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B13113"/>
                </a:solidFill>
                <a:latin typeface="Carlito"/>
                <a:cs typeface="Carlito"/>
              </a:rPr>
              <a:t>Orisinalitas </a:t>
            </a:r>
            <a:r>
              <a:rPr sz="2400" dirty="0">
                <a:solidFill>
                  <a:srgbClr val="B13113"/>
                </a:solidFill>
                <a:latin typeface="Carlito"/>
                <a:cs typeface="Carlito"/>
              </a:rPr>
              <a:t>dan </a:t>
            </a:r>
            <a:r>
              <a:rPr sz="2400" spc="-10" dirty="0">
                <a:solidFill>
                  <a:srgbClr val="B13113"/>
                </a:solidFill>
                <a:latin typeface="Carlito"/>
                <a:cs typeface="Carlito"/>
              </a:rPr>
              <a:t>Kepioniran </a:t>
            </a:r>
            <a:r>
              <a:rPr sz="2400" dirty="0">
                <a:solidFill>
                  <a:srgbClr val="B13113"/>
                </a:solidFill>
                <a:latin typeface="Carlito"/>
                <a:cs typeface="Carlito"/>
              </a:rPr>
              <a:t>(mengisi</a:t>
            </a:r>
            <a:r>
              <a:rPr sz="2400" spc="-105" dirty="0">
                <a:solidFill>
                  <a:srgbClr val="B13113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B13113"/>
                </a:solidFill>
                <a:latin typeface="Carlito"/>
                <a:cs typeface="Carlito"/>
              </a:rPr>
              <a:t>Surat  </a:t>
            </a:r>
            <a:r>
              <a:rPr sz="2400" spc="-20" dirty="0">
                <a:solidFill>
                  <a:srgbClr val="B13113"/>
                </a:solidFill>
                <a:latin typeface="Carlito"/>
                <a:cs typeface="Carlito"/>
              </a:rPr>
              <a:t>Pernyataan </a:t>
            </a:r>
            <a:r>
              <a:rPr sz="2400" spc="-10" dirty="0">
                <a:solidFill>
                  <a:srgbClr val="B13113"/>
                </a:solidFill>
                <a:latin typeface="Carlito"/>
                <a:cs typeface="Carlito"/>
              </a:rPr>
              <a:t>Keaslian</a:t>
            </a:r>
            <a:r>
              <a:rPr sz="2400" spc="-25" dirty="0">
                <a:solidFill>
                  <a:srgbClr val="B13113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B13113"/>
                </a:solidFill>
                <a:latin typeface="Carlito"/>
                <a:cs typeface="Carlito"/>
              </a:rPr>
              <a:t>bermeterai)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10" dirty="0">
                <a:solidFill>
                  <a:srgbClr val="B13113"/>
                </a:solidFill>
                <a:latin typeface="Carlito"/>
                <a:cs typeface="Carlito"/>
              </a:rPr>
              <a:t>Penerapan </a:t>
            </a:r>
            <a:r>
              <a:rPr sz="2400" dirty="0">
                <a:solidFill>
                  <a:srgbClr val="B13113"/>
                </a:solidFill>
                <a:latin typeface="Carlito"/>
                <a:cs typeface="Carlito"/>
              </a:rPr>
              <a:t>di</a:t>
            </a:r>
            <a:r>
              <a:rPr sz="2400" spc="-60" dirty="0">
                <a:solidFill>
                  <a:srgbClr val="B13113"/>
                </a:solidFill>
                <a:latin typeface="Carlito"/>
                <a:cs typeface="Carlito"/>
              </a:rPr>
              <a:t> </a:t>
            </a:r>
            <a:r>
              <a:rPr sz="2400" spc="-25" dirty="0">
                <a:solidFill>
                  <a:srgbClr val="B13113"/>
                </a:solidFill>
                <a:latin typeface="Carlito"/>
                <a:cs typeface="Carlito"/>
              </a:rPr>
              <a:t>Masyarakat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10" dirty="0">
                <a:solidFill>
                  <a:srgbClr val="B13113"/>
                </a:solidFill>
                <a:latin typeface="Carlito"/>
                <a:cs typeface="Carlito"/>
              </a:rPr>
              <a:t>Manfaat</a:t>
            </a:r>
            <a:r>
              <a:rPr sz="2400" spc="-30" dirty="0">
                <a:solidFill>
                  <a:srgbClr val="B13113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B13113"/>
                </a:solidFill>
                <a:latin typeface="Carlito"/>
                <a:cs typeface="Carlito"/>
              </a:rPr>
              <a:t>Inovasi</a:t>
            </a:r>
            <a:endParaRPr sz="2400" dirty="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B13113"/>
                </a:solidFill>
                <a:latin typeface="Carlito"/>
                <a:cs typeface="Carlito"/>
              </a:rPr>
              <a:t>Keberlangsungan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14424" y="193624"/>
            <a:ext cx="27705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FFFF00"/>
                </a:solidFill>
              </a:rPr>
              <a:t>PENILA</a:t>
            </a:r>
            <a:r>
              <a:rPr sz="4800" spc="-25" dirty="0">
                <a:solidFill>
                  <a:srgbClr val="FFFF00"/>
                </a:solidFill>
              </a:rPr>
              <a:t>I</a:t>
            </a:r>
            <a:r>
              <a:rPr sz="4800" dirty="0">
                <a:solidFill>
                  <a:srgbClr val="FFFF00"/>
                </a:solidFill>
              </a:rPr>
              <a:t>AN</a:t>
            </a:r>
            <a:endParaRPr sz="4800"/>
          </a:p>
        </p:txBody>
      </p:sp>
      <p:sp>
        <p:nvSpPr>
          <p:cNvPr id="5" name="object 5"/>
          <p:cNvSpPr txBox="1"/>
          <p:nvPr/>
        </p:nvSpPr>
        <p:spPr>
          <a:xfrm>
            <a:off x="5933947" y="3540328"/>
            <a:ext cx="5276850" cy="222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Penilaian</a:t>
            </a:r>
            <a:r>
              <a:rPr sz="2400" b="1" spc="-1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meliputi:</a:t>
            </a:r>
            <a:endParaRPr sz="2400" dirty="0">
              <a:latin typeface="Carlito"/>
              <a:cs typeface="Carlito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57505" algn="l"/>
              </a:tabLst>
            </a:pPr>
            <a:r>
              <a:rPr sz="2400" spc="-5" dirty="0">
                <a:latin typeface="Carlito"/>
                <a:cs typeface="Carlito"/>
              </a:rPr>
              <a:t>Penilaian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administrasi</a:t>
            </a:r>
            <a:endParaRPr sz="2400" dirty="0">
              <a:latin typeface="Carlito"/>
              <a:cs typeface="Carlito"/>
            </a:endParaRPr>
          </a:p>
          <a:p>
            <a:pPr marL="356870" indent="-344805">
              <a:lnSpc>
                <a:spcPct val="100000"/>
              </a:lnSpc>
              <a:buAutoNum type="alphaLcPeriod"/>
              <a:tabLst>
                <a:tab pos="357505" algn="l"/>
              </a:tabLst>
            </a:pPr>
            <a:r>
              <a:rPr sz="2400" spc="-10" dirty="0">
                <a:latin typeface="Carlito"/>
                <a:cs typeface="Carlito"/>
              </a:rPr>
              <a:t>Proses </a:t>
            </a:r>
            <a:r>
              <a:rPr sz="2400" spc="-20" dirty="0">
                <a:latin typeface="Carlito"/>
                <a:cs typeface="Carlito"/>
              </a:rPr>
              <a:t>Verifikasi </a:t>
            </a:r>
            <a:r>
              <a:rPr sz="2400" spc="-5" dirty="0">
                <a:latin typeface="Carlito"/>
                <a:cs typeface="Carlito"/>
              </a:rPr>
              <a:t>Profil </a:t>
            </a:r>
            <a:r>
              <a:rPr sz="2400" spc="-35" dirty="0">
                <a:latin typeface="Carlito"/>
                <a:cs typeface="Carlito"/>
              </a:rPr>
              <a:t>Temuan </a:t>
            </a:r>
            <a:r>
              <a:rPr sz="2400" spc="-5" dirty="0">
                <a:latin typeface="Carlito"/>
                <a:cs typeface="Carlito"/>
              </a:rPr>
              <a:t>oleh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Tim</a:t>
            </a:r>
            <a:endParaRPr sz="2400" dirty="0">
              <a:latin typeface="Carlito"/>
              <a:cs typeface="Carlito"/>
            </a:endParaRPr>
          </a:p>
          <a:p>
            <a:pPr marL="356870">
              <a:lnSpc>
                <a:spcPct val="100000"/>
              </a:lnSpc>
            </a:pPr>
            <a:r>
              <a:rPr sz="2400" spc="-5" dirty="0">
                <a:latin typeface="Carlito"/>
                <a:cs typeface="Carlito"/>
              </a:rPr>
              <a:t>Penilai/Juri</a:t>
            </a:r>
            <a:endParaRPr sz="2400" dirty="0">
              <a:latin typeface="Carlito"/>
              <a:cs typeface="Carlito"/>
            </a:endParaRPr>
          </a:p>
          <a:p>
            <a:pPr marL="356870" marR="335915" indent="-344805">
              <a:lnSpc>
                <a:spcPct val="100000"/>
              </a:lnSpc>
              <a:spcBef>
                <a:spcPts val="5"/>
              </a:spcBef>
              <a:buAutoNum type="alphaLcPeriod" startAt="3"/>
              <a:tabLst>
                <a:tab pos="356870" algn="l"/>
                <a:tab pos="357505" algn="l"/>
              </a:tabLst>
            </a:pPr>
            <a:r>
              <a:rPr sz="2400" spc="-5" dirty="0">
                <a:latin typeface="Carlito"/>
                <a:cs typeface="Carlito"/>
              </a:rPr>
              <a:t>Presentasi Profil </a:t>
            </a:r>
            <a:r>
              <a:rPr sz="2400" spc="-35" dirty="0">
                <a:latin typeface="Carlito"/>
                <a:cs typeface="Carlito"/>
              </a:rPr>
              <a:t>Temuan </a:t>
            </a:r>
            <a:r>
              <a:rPr sz="2400" spc="-15" dirty="0">
                <a:latin typeface="Carlito"/>
                <a:cs typeface="Carlito"/>
              </a:rPr>
              <a:t>yang</a:t>
            </a:r>
            <a:r>
              <a:rPr sz="2400" spc="-1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masuk  Nominasi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9600" y="5017338"/>
            <a:ext cx="262445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Tim</a:t>
            </a:r>
            <a:r>
              <a:rPr sz="2400" b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Penilai/Juri:</a:t>
            </a:r>
            <a:endParaRPr sz="2400" dirty="0">
              <a:latin typeface="Carlito"/>
              <a:cs typeface="Carlito"/>
            </a:endParaRPr>
          </a:p>
          <a:p>
            <a:pPr marL="356870" indent="-344805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357505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Unsur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Akademik</a:t>
            </a:r>
            <a:endParaRPr sz="2400" dirty="0">
              <a:latin typeface="Carlito"/>
              <a:cs typeface="Carlito"/>
            </a:endParaRPr>
          </a:p>
          <a:p>
            <a:pPr marL="356870" indent="-344805">
              <a:lnSpc>
                <a:spcPct val="100000"/>
              </a:lnSpc>
              <a:buAutoNum type="alphaLcPeriod"/>
              <a:tabLst>
                <a:tab pos="357505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Unsur</a:t>
            </a:r>
            <a:r>
              <a:rPr sz="2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rlito"/>
                <a:cs typeface="Carlito"/>
              </a:rPr>
              <a:t>Masyarakat</a:t>
            </a:r>
            <a:endParaRPr sz="2400" dirty="0">
              <a:latin typeface="Carlito"/>
              <a:cs typeface="Carlito"/>
            </a:endParaRPr>
          </a:p>
          <a:p>
            <a:pPr marL="356870" indent="-344805">
              <a:lnSpc>
                <a:spcPct val="100000"/>
              </a:lnSpc>
              <a:buAutoNum type="alphaLcPeriod"/>
              <a:tabLst>
                <a:tab pos="356870" algn="l"/>
                <a:tab pos="357505" algn="l"/>
              </a:tabLst>
            </a:pPr>
            <a:r>
              <a:rPr sz="2400" dirty="0">
                <a:solidFill>
                  <a:srgbClr val="FFFFFF"/>
                </a:solidFill>
                <a:latin typeface="Carlito"/>
                <a:cs typeface="Carlito"/>
              </a:rPr>
              <a:t>Unsur</a:t>
            </a:r>
            <a:r>
              <a:rPr sz="24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rlito"/>
                <a:cs typeface="Carlito"/>
              </a:rPr>
              <a:t>Pemerintah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7893"/>
            <a:ext cx="12192000" cy="6596380"/>
          </a:xfrm>
          <a:custGeom>
            <a:avLst/>
            <a:gdLst/>
            <a:ahLst/>
            <a:cxnLst/>
            <a:rect l="l" t="t" r="r" b="b"/>
            <a:pathLst>
              <a:path w="12192000" h="6596380">
                <a:moveTo>
                  <a:pt x="0" y="6595872"/>
                </a:moveTo>
                <a:lnTo>
                  <a:pt x="12192000" y="6595872"/>
                </a:lnTo>
                <a:lnTo>
                  <a:pt x="12192000" y="0"/>
                </a:lnTo>
                <a:lnTo>
                  <a:pt x="0" y="0"/>
                </a:lnTo>
                <a:lnTo>
                  <a:pt x="0" y="6595872"/>
                </a:lnTo>
                <a:close/>
              </a:path>
            </a:pathLst>
          </a:custGeom>
          <a:solidFill>
            <a:srgbClr val="FFC90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5254752"/>
            <a:ext cx="12192000" cy="1603375"/>
            <a:chOff x="0" y="5254752"/>
            <a:chExt cx="12192000" cy="1603375"/>
          </a:xfrm>
        </p:grpSpPr>
        <p:sp>
          <p:nvSpPr>
            <p:cNvPr id="4" name="object 4"/>
            <p:cNvSpPr/>
            <p:nvPr/>
          </p:nvSpPr>
          <p:spPr>
            <a:xfrm>
              <a:off x="0" y="5593080"/>
              <a:ext cx="12192000" cy="1264920"/>
            </a:xfrm>
            <a:custGeom>
              <a:avLst/>
              <a:gdLst/>
              <a:ahLst/>
              <a:cxnLst/>
              <a:rect l="l" t="t" r="r" b="b"/>
              <a:pathLst>
                <a:path w="12192000" h="1264920">
                  <a:moveTo>
                    <a:pt x="12192000" y="544309"/>
                  </a:moveTo>
                  <a:lnTo>
                    <a:pt x="12172061" y="538365"/>
                  </a:lnTo>
                  <a:lnTo>
                    <a:pt x="12135739" y="534708"/>
                  </a:lnTo>
                  <a:lnTo>
                    <a:pt x="12134850" y="525056"/>
                  </a:lnTo>
                  <a:lnTo>
                    <a:pt x="12119737" y="486562"/>
                  </a:lnTo>
                  <a:lnTo>
                    <a:pt x="12093118" y="455828"/>
                  </a:lnTo>
                  <a:lnTo>
                    <a:pt x="12057659" y="435470"/>
                  </a:lnTo>
                  <a:lnTo>
                    <a:pt x="12015978" y="428091"/>
                  </a:lnTo>
                  <a:lnTo>
                    <a:pt x="12007596" y="428091"/>
                  </a:lnTo>
                  <a:lnTo>
                    <a:pt x="11999341" y="428929"/>
                  </a:lnTo>
                  <a:lnTo>
                    <a:pt x="11991467" y="430555"/>
                  </a:lnTo>
                  <a:lnTo>
                    <a:pt x="11985371" y="432435"/>
                  </a:lnTo>
                  <a:lnTo>
                    <a:pt x="11982577" y="423468"/>
                  </a:lnTo>
                  <a:lnTo>
                    <a:pt x="11955615" y="378993"/>
                  </a:lnTo>
                  <a:lnTo>
                    <a:pt x="11917363" y="344195"/>
                  </a:lnTo>
                  <a:lnTo>
                    <a:pt x="11870233" y="321525"/>
                  </a:lnTo>
                  <a:lnTo>
                    <a:pt x="11816715" y="313423"/>
                  </a:lnTo>
                  <a:lnTo>
                    <a:pt x="11802618" y="314858"/>
                  </a:lnTo>
                  <a:lnTo>
                    <a:pt x="11793601" y="298335"/>
                  </a:lnTo>
                  <a:lnTo>
                    <a:pt x="11748554" y="252145"/>
                  </a:lnTo>
                  <a:lnTo>
                    <a:pt x="11689334" y="224574"/>
                  </a:lnTo>
                  <a:lnTo>
                    <a:pt x="11671935" y="221246"/>
                  </a:lnTo>
                  <a:lnTo>
                    <a:pt x="11644376" y="0"/>
                  </a:lnTo>
                  <a:lnTo>
                    <a:pt x="11538966" y="0"/>
                  </a:lnTo>
                  <a:lnTo>
                    <a:pt x="11508740" y="242265"/>
                  </a:lnTo>
                  <a:lnTo>
                    <a:pt x="11485245" y="239890"/>
                  </a:lnTo>
                  <a:lnTo>
                    <a:pt x="11439119" y="246405"/>
                  </a:lnTo>
                  <a:lnTo>
                    <a:pt x="11398009" y="264731"/>
                  </a:lnTo>
                  <a:lnTo>
                    <a:pt x="11363719" y="293027"/>
                  </a:lnTo>
                  <a:lnTo>
                    <a:pt x="11338077" y="329476"/>
                  </a:lnTo>
                  <a:lnTo>
                    <a:pt x="11322939" y="372224"/>
                  </a:lnTo>
                  <a:lnTo>
                    <a:pt x="11320653" y="395528"/>
                  </a:lnTo>
                  <a:lnTo>
                    <a:pt x="11317097" y="395884"/>
                  </a:lnTo>
                  <a:lnTo>
                    <a:pt x="11290148" y="406476"/>
                  </a:lnTo>
                  <a:lnTo>
                    <a:pt x="11268659" y="425119"/>
                  </a:lnTo>
                  <a:lnTo>
                    <a:pt x="11254423" y="449986"/>
                  </a:lnTo>
                  <a:lnTo>
                    <a:pt x="11249279" y="479234"/>
                  </a:lnTo>
                  <a:lnTo>
                    <a:pt x="11249279" y="485101"/>
                  </a:lnTo>
                  <a:lnTo>
                    <a:pt x="11249787" y="490842"/>
                  </a:lnTo>
                  <a:lnTo>
                    <a:pt x="11250930" y="496379"/>
                  </a:lnTo>
                  <a:lnTo>
                    <a:pt x="11255121" y="509549"/>
                  </a:lnTo>
                  <a:lnTo>
                    <a:pt x="11249279" y="508965"/>
                  </a:lnTo>
                  <a:lnTo>
                    <a:pt x="11207737" y="513156"/>
                  </a:lnTo>
                  <a:lnTo>
                    <a:pt x="11169040" y="525183"/>
                  </a:lnTo>
                  <a:lnTo>
                    <a:pt x="11134014" y="544195"/>
                  </a:lnTo>
                  <a:lnTo>
                    <a:pt x="11103483" y="569366"/>
                  </a:lnTo>
                  <a:lnTo>
                    <a:pt x="11096371" y="578116"/>
                  </a:lnTo>
                  <a:lnTo>
                    <a:pt x="11083671" y="574167"/>
                  </a:lnTo>
                  <a:lnTo>
                    <a:pt x="11073498" y="572350"/>
                  </a:lnTo>
                  <a:lnTo>
                    <a:pt x="11063186" y="571042"/>
                  </a:lnTo>
                  <a:lnTo>
                    <a:pt x="11052734" y="570255"/>
                  </a:lnTo>
                  <a:lnTo>
                    <a:pt x="11042142" y="569976"/>
                  </a:lnTo>
                  <a:lnTo>
                    <a:pt x="10994847" y="575424"/>
                  </a:lnTo>
                  <a:lnTo>
                    <a:pt x="10951451" y="590943"/>
                  </a:lnTo>
                  <a:lnTo>
                    <a:pt x="10913186" y="615289"/>
                  </a:lnTo>
                  <a:lnTo>
                    <a:pt x="10881271" y="647217"/>
                  </a:lnTo>
                  <a:lnTo>
                    <a:pt x="10856951" y="685507"/>
                  </a:lnTo>
                  <a:lnTo>
                    <a:pt x="10841457" y="728916"/>
                  </a:lnTo>
                  <a:lnTo>
                    <a:pt x="10836021" y="776198"/>
                  </a:lnTo>
                  <a:lnTo>
                    <a:pt x="10837418" y="790232"/>
                  </a:lnTo>
                  <a:lnTo>
                    <a:pt x="10831195" y="788276"/>
                  </a:lnTo>
                  <a:lnTo>
                    <a:pt x="10824477" y="787095"/>
                  </a:lnTo>
                  <a:lnTo>
                    <a:pt x="10817670" y="786231"/>
                  </a:lnTo>
                  <a:lnTo>
                    <a:pt x="10810761" y="785698"/>
                  </a:lnTo>
                  <a:lnTo>
                    <a:pt x="10803763" y="785520"/>
                  </a:lnTo>
                  <a:lnTo>
                    <a:pt x="10760862" y="792454"/>
                  </a:lnTo>
                  <a:lnTo>
                    <a:pt x="10723601" y="811758"/>
                  </a:lnTo>
                  <a:lnTo>
                    <a:pt x="10694200" y="841171"/>
                  </a:lnTo>
                  <a:lnTo>
                    <a:pt x="10674922" y="878497"/>
                  </a:lnTo>
                  <a:lnTo>
                    <a:pt x="10668000" y="921448"/>
                  </a:lnTo>
                  <a:lnTo>
                    <a:pt x="10674922" y="964412"/>
                  </a:lnTo>
                  <a:lnTo>
                    <a:pt x="10694200" y="1001737"/>
                  </a:lnTo>
                  <a:lnTo>
                    <a:pt x="10695242" y="1002792"/>
                  </a:lnTo>
                  <a:lnTo>
                    <a:pt x="0" y="1002792"/>
                  </a:lnTo>
                  <a:lnTo>
                    <a:pt x="0" y="1264920"/>
                  </a:lnTo>
                  <a:lnTo>
                    <a:pt x="12192000" y="1264920"/>
                  </a:lnTo>
                  <a:lnTo>
                    <a:pt x="12192000" y="1230299"/>
                  </a:lnTo>
                  <a:lnTo>
                    <a:pt x="12192000" y="1002792"/>
                  </a:lnTo>
                  <a:lnTo>
                    <a:pt x="12192000" y="5443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503542" y="5254752"/>
              <a:ext cx="179705" cy="381000"/>
            </a:xfrm>
            <a:custGeom>
              <a:avLst/>
              <a:gdLst/>
              <a:ahLst/>
              <a:cxnLst/>
              <a:rect l="l" t="t" r="r" b="b"/>
              <a:pathLst>
                <a:path w="179704" h="381000">
                  <a:moveTo>
                    <a:pt x="90541" y="0"/>
                  </a:moveTo>
                  <a:lnTo>
                    <a:pt x="51993" y="39573"/>
                  </a:lnTo>
                  <a:lnTo>
                    <a:pt x="25277" y="81000"/>
                  </a:lnTo>
                  <a:lnTo>
                    <a:pt x="8781" y="123782"/>
                  </a:lnTo>
                  <a:lnTo>
                    <a:pt x="892" y="167420"/>
                  </a:lnTo>
                  <a:lnTo>
                    <a:pt x="0" y="211415"/>
                  </a:lnTo>
                  <a:lnTo>
                    <a:pt x="4491" y="255270"/>
                  </a:lnTo>
                  <a:lnTo>
                    <a:pt x="12755" y="298484"/>
                  </a:lnTo>
                  <a:lnTo>
                    <a:pt x="23179" y="340560"/>
                  </a:lnTo>
                  <a:lnTo>
                    <a:pt x="34153" y="381000"/>
                  </a:lnTo>
                  <a:lnTo>
                    <a:pt x="147056" y="381000"/>
                  </a:lnTo>
                  <a:lnTo>
                    <a:pt x="157401" y="346272"/>
                  </a:lnTo>
                  <a:lnTo>
                    <a:pt x="167245" y="307476"/>
                  </a:lnTo>
                  <a:lnTo>
                    <a:pt x="175019" y="265542"/>
                  </a:lnTo>
                  <a:lnTo>
                    <a:pt x="179159" y="221398"/>
                  </a:lnTo>
                  <a:lnTo>
                    <a:pt x="178099" y="175970"/>
                  </a:lnTo>
                  <a:lnTo>
                    <a:pt x="170273" y="130189"/>
                  </a:lnTo>
                  <a:lnTo>
                    <a:pt x="154115" y="84981"/>
                  </a:lnTo>
                  <a:lnTo>
                    <a:pt x="128060" y="41275"/>
                  </a:lnTo>
                  <a:lnTo>
                    <a:pt x="9054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27535" y="5602224"/>
              <a:ext cx="134620" cy="33655"/>
            </a:xfrm>
            <a:custGeom>
              <a:avLst/>
              <a:gdLst/>
              <a:ahLst/>
              <a:cxnLst/>
              <a:rect l="l" t="t" r="r" b="b"/>
              <a:pathLst>
                <a:path w="134620" h="33654">
                  <a:moveTo>
                    <a:pt x="134112" y="0"/>
                  </a:moveTo>
                  <a:lnTo>
                    <a:pt x="0" y="0"/>
                  </a:lnTo>
                  <a:lnTo>
                    <a:pt x="9271" y="33528"/>
                  </a:lnTo>
                  <a:lnTo>
                    <a:pt x="123952" y="33528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12295" y="5254752"/>
              <a:ext cx="161544" cy="1249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551666" y="5406898"/>
              <a:ext cx="79755" cy="7670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75809" y="5541264"/>
              <a:ext cx="234950" cy="165100"/>
            </a:xfrm>
            <a:custGeom>
              <a:avLst/>
              <a:gdLst/>
              <a:ahLst/>
              <a:cxnLst/>
              <a:rect l="l" t="t" r="r" b="b"/>
              <a:pathLst>
                <a:path w="234950" h="165100">
                  <a:moveTo>
                    <a:pt x="51727" y="52933"/>
                  </a:moveTo>
                  <a:lnTo>
                    <a:pt x="35471" y="0"/>
                  </a:lnTo>
                  <a:lnTo>
                    <a:pt x="8178" y="36690"/>
                  </a:lnTo>
                  <a:lnTo>
                    <a:pt x="0" y="84112"/>
                  </a:lnTo>
                  <a:lnTo>
                    <a:pt x="3098" y="130619"/>
                  </a:lnTo>
                  <a:lnTo>
                    <a:pt x="9690" y="164592"/>
                  </a:lnTo>
                  <a:lnTo>
                    <a:pt x="14389" y="141554"/>
                  </a:lnTo>
                  <a:lnTo>
                    <a:pt x="19558" y="111658"/>
                  </a:lnTo>
                  <a:lnTo>
                    <a:pt x="30289" y="80314"/>
                  </a:lnTo>
                  <a:lnTo>
                    <a:pt x="51727" y="52933"/>
                  </a:lnTo>
                  <a:close/>
                </a:path>
                <a:path w="234950" h="165100">
                  <a:moveTo>
                    <a:pt x="118770" y="3048"/>
                  </a:moveTo>
                  <a:lnTo>
                    <a:pt x="112687" y="3048"/>
                  </a:lnTo>
                  <a:lnTo>
                    <a:pt x="112687" y="158496"/>
                  </a:lnTo>
                  <a:lnTo>
                    <a:pt x="118770" y="158496"/>
                  </a:lnTo>
                  <a:lnTo>
                    <a:pt x="118770" y="3048"/>
                  </a:lnTo>
                  <a:close/>
                </a:path>
                <a:path w="234950" h="165100">
                  <a:moveTo>
                    <a:pt x="234505" y="84112"/>
                  </a:moveTo>
                  <a:lnTo>
                    <a:pt x="226326" y="36690"/>
                  </a:lnTo>
                  <a:lnTo>
                    <a:pt x="199047" y="0"/>
                  </a:lnTo>
                  <a:lnTo>
                    <a:pt x="182791" y="52933"/>
                  </a:lnTo>
                  <a:lnTo>
                    <a:pt x="204216" y="80314"/>
                  </a:lnTo>
                  <a:lnTo>
                    <a:pt x="214947" y="111658"/>
                  </a:lnTo>
                  <a:lnTo>
                    <a:pt x="220116" y="141554"/>
                  </a:lnTo>
                  <a:lnTo>
                    <a:pt x="224828" y="164592"/>
                  </a:lnTo>
                  <a:lnTo>
                    <a:pt x="231406" y="130619"/>
                  </a:lnTo>
                  <a:lnTo>
                    <a:pt x="234505" y="84112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27946" y="1749182"/>
            <a:ext cx="3340567" cy="3062377"/>
          </a:xfrm>
          <a:prstGeom prst="rect">
            <a:avLst/>
          </a:prstGeom>
          <a:ln w="285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ID" sz="2400" dirty="0">
              <a:latin typeface="Times New Roman"/>
              <a:cs typeface="Times New Roman"/>
            </a:endParaRPr>
          </a:p>
          <a:p>
            <a:pPr marL="406400" marR="402590" indent="249554" algn="ctr">
              <a:lnSpc>
                <a:spcPct val="100000"/>
              </a:lnSpc>
            </a:pPr>
            <a:endParaRPr lang="en-ID" sz="3100" dirty="0">
              <a:latin typeface="Times New Roman"/>
              <a:cs typeface="Times New Roman"/>
            </a:endParaRPr>
          </a:p>
          <a:p>
            <a:pPr marL="406400" marR="402590" indent="249554" algn="ctr">
              <a:lnSpc>
                <a:spcPct val="100000"/>
              </a:lnSpc>
            </a:pPr>
            <a:r>
              <a:rPr sz="2400" spc="-10" dirty="0" err="1">
                <a:latin typeface="Carlito"/>
                <a:cs typeface="Carlito"/>
              </a:rPr>
              <a:t>Sertifikat</a:t>
            </a:r>
            <a:r>
              <a:rPr sz="2400" spc="-10" dirty="0">
                <a:latin typeface="Carlito"/>
                <a:cs typeface="Carlito"/>
              </a:rPr>
              <a:t>  </a:t>
            </a:r>
            <a:r>
              <a:rPr sz="2400" spc="-40" dirty="0" err="1">
                <a:latin typeface="Carlito"/>
                <a:cs typeface="Carlito"/>
              </a:rPr>
              <a:t>P</a:t>
            </a:r>
            <a:r>
              <a:rPr sz="2400" dirty="0" err="1">
                <a:latin typeface="Carlito"/>
                <a:cs typeface="Carlito"/>
              </a:rPr>
              <a:t>e</a:t>
            </a:r>
            <a:r>
              <a:rPr sz="2400" spc="15" dirty="0" err="1">
                <a:latin typeface="Carlito"/>
                <a:cs typeface="Carlito"/>
              </a:rPr>
              <a:t>n</a:t>
            </a:r>
            <a:r>
              <a:rPr sz="2400" dirty="0" err="1">
                <a:latin typeface="Carlito"/>
                <a:cs typeface="Carlito"/>
              </a:rPr>
              <a:t>g</a:t>
            </a:r>
            <a:r>
              <a:rPr sz="2400" spc="5" dirty="0" err="1">
                <a:latin typeface="Carlito"/>
                <a:cs typeface="Carlito"/>
              </a:rPr>
              <a:t>h</a:t>
            </a:r>
            <a:r>
              <a:rPr sz="2400" dirty="0" err="1">
                <a:latin typeface="Carlito"/>
                <a:cs typeface="Carlito"/>
              </a:rPr>
              <a:t>a</a:t>
            </a:r>
            <a:r>
              <a:rPr sz="2400" spc="-20" dirty="0" err="1">
                <a:latin typeface="Carlito"/>
                <a:cs typeface="Carlito"/>
              </a:rPr>
              <a:t>r</a:t>
            </a:r>
            <a:r>
              <a:rPr sz="2400" spc="-50" dirty="0" err="1">
                <a:latin typeface="Carlito"/>
                <a:cs typeface="Carlito"/>
              </a:rPr>
              <a:t>g</a:t>
            </a:r>
            <a:r>
              <a:rPr sz="2400" dirty="0" err="1">
                <a:latin typeface="Carlito"/>
                <a:cs typeface="Carlito"/>
              </a:rPr>
              <a:t>aan</a:t>
            </a:r>
            <a:endParaRPr lang="en-US" sz="2400" dirty="0">
              <a:latin typeface="Carlito"/>
              <a:cs typeface="Carlito"/>
            </a:endParaRPr>
          </a:p>
          <a:p>
            <a:pPr marL="406400" marR="402590" indent="249554" algn="ctr">
              <a:lnSpc>
                <a:spcPct val="100000"/>
              </a:lnSpc>
            </a:pPr>
            <a:r>
              <a:rPr lang="en-ID" sz="2400" dirty="0" err="1">
                <a:latin typeface="Carlito"/>
                <a:cs typeface="Carlito"/>
              </a:rPr>
              <a:t>Bagi</a:t>
            </a:r>
            <a:r>
              <a:rPr lang="en-ID" sz="2400" dirty="0">
                <a:latin typeface="Carlito"/>
                <a:cs typeface="Carlito"/>
              </a:rPr>
              <a:t> 3 </a:t>
            </a:r>
            <a:r>
              <a:rPr lang="en-ID" sz="2400" dirty="0" err="1">
                <a:latin typeface="Carlito"/>
                <a:cs typeface="Carlito"/>
              </a:rPr>
              <a:t>Pemenang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08237" y="1727267"/>
            <a:ext cx="3247597" cy="3062377"/>
          </a:xfrm>
          <a:prstGeom prst="rect">
            <a:avLst/>
          </a:prstGeom>
          <a:ln w="285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407670" marR="396875" algn="ctr">
              <a:lnSpc>
                <a:spcPct val="100000"/>
              </a:lnSpc>
            </a:pPr>
            <a:r>
              <a:rPr lang="en-US" sz="2400" spc="-5" dirty="0" err="1">
                <a:latin typeface="Carlito"/>
                <a:cs typeface="Carlito"/>
              </a:rPr>
              <a:t>Hadiah</a:t>
            </a:r>
            <a:r>
              <a:rPr lang="en-US" sz="2400" spc="-5" dirty="0">
                <a:latin typeface="Carlito"/>
                <a:cs typeface="Carlito"/>
              </a:rPr>
              <a:t> </a:t>
            </a:r>
            <a:r>
              <a:rPr lang="en-US" sz="2400" spc="-5" dirty="0" err="1">
                <a:latin typeface="Carlito"/>
                <a:cs typeface="Carlito"/>
              </a:rPr>
              <a:t>bagi</a:t>
            </a:r>
            <a:r>
              <a:rPr lang="en-US" sz="2400" spc="-5" dirty="0">
                <a:latin typeface="Carlito"/>
                <a:cs typeface="Carlito"/>
              </a:rPr>
              <a:t> </a:t>
            </a:r>
          </a:p>
          <a:p>
            <a:pPr marL="407670" marR="396875" algn="ctr">
              <a:lnSpc>
                <a:spcPct val="100000"/>
              </a:lnSpc>
            </a:pPr>
            <a:r>
              <a:rPr lang="en-US" sz="2400" spc="-5" dirty="0">
                <a:latin typeface="Carlito"/>
                <a:cs typeface="Carlito"/>
              </a:rPr>
              <a:t>3 </a:t>
            </a:r>
            <a:r>
              <a:rPr lang="en-US" sz="2400" spc="-5" dirty="0" err="1">
                <a:latin typeface="Carlito"/>
                <a:cs typeface="Carlito"/>
              </a:rPr>
              <a:t>Pemenang</a:t>
            </a:r>
            <a:r>
              <a:rPr lang="en-US" sz="2400" spc="-5" dirty="0">
                <a:latin typeface="Carlito"/>
                <a:cs typeface="Carlito"/>
              </a:rPr>
              <a:t> </a:t>
            </a:r>
            <a:r>
              <a:rPr lang="en-US" sz="2400" spc="-5" dirty="0" err="1">
                <a:latin typeface="Carlito"/>
                <a:cs typeface="Carlito"/>
              </a:rPr>
              <a:t>Krenovanas</a:t>
            </a:r>
            <a:endParaRPr lang="en-US" sz="2400" spc="-5" dirty="0">
              <a:latin typeface="Carlito"/>
              <a:cs typeface="Carli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76035" y="1982780"/>
            <a:ext cx="2575321" cy="13197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8352115" y="1738084"/>
            <a:ext cx="2959839" cy="1926589"/>
            <a:chOff x="6169152" y="1709927"/>
            <a:chExt cx="2585085" cy="1926589"/>
          </a:xfrm>
        </p:grpSpPr>
        <p:sp>
          <p:nvSpPr>
            <p:cNvPr id="20" name="object 20"/>
            <p:cNvSpPr/>
            <p:nvPr/>
          </p:nvSpPr>
          <p:spPr>
            <a:xfrm>
              <a:off x="6169152" y="1709927"/>
              <a:ext cx="2584704" cy="192633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7272" y="1908047"/>
              <a:ext cx="2002535" cy="134416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11">
            <a:extLst>
              <a:ext uri="{FF2B5EF4-FFF2-40B4-BE49-F238E27FC236}">
                <a16:creationId xmlns:a16="http://schemas.microsoft.com/office/drawing/2014/main" id="{4F08A09D-322E-4659-AC48-1E13A7491441}"/>
              </a:ext>
            </a:extLst>
          </p:cNvPr>
          <p:cNvSpPr txBox="1"/>
          <p:nvPr/>
        </p:nvSpPr>
        <p:spPr>
          <a:xfrm>
            <a:off x="943063" y="1727266"/>
            <a:ext cx="3340567" cy="3323987"/>
          </a:xfrm>
          <a:prstGeom prst="rect">
            <a:avLst/>
          </a:prstGeom>
          <a:ln w="285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en-ID" sz="2400" dirty="0">
              <a:latin typeface="Times New Roman"/>
              <a:cs typeface="Times New Roman"/>
            </a:endParaRPr>
          </a:p>
          <a:p>
            <a:pPr marL="406400" marR="402590" indent="249554" algn="ctr">
              <a:lnSpc>
                <a:spcPct val="100000"/>
              </a:lnSpc>
            </a:pPr>
            <a:r>
              <a:rPr lang="en-US" sz="2400" spc="-10" dirty="0">
                <a:latin typeface="Carlito"/>
                <a:cs typeface="Carlito"/>
              </a:rPr>
              <a:t>6 Tim </a:t>
            </a:r>
            <a:r>
              <a:rPr lang="en-US" sz="2400" spc="-10" dirty="0" err="1">
                <a:latin typeface="Carlito"/>
                <a:cs typeface="Carlito"/>
              </a:rPr>
              <a:t>Nominasi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Terbaik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Krenovanas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mendapatkan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pendanaan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produk</a:t>
            </a:r>
            <a:r>
              <a:rPr lang="en-US" sz="2400" spc="-10" dirty="0">
                <a:latin typeface="Carlito"/>
                <a:cs typeface="Carlito"/>
              </a:rPr>
              <a:t> </a:t>
            </a:r>
            <a:r>
              <a:rPr lang="en-US" sz="2400" spc="-10" dirty="0" err="1">
                <a:latin typeface="Carlito"/>
                <a:cs typeface="Carlito"/>
              </a:rPr>
              <a:t>inovasi</a:t>
            </a:r>
            <a:endParaRPr sz="2400" dirty="0">
              <a:latin typeface="Carlito"/>
              <a:cs typeface="Carlito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C8C37E-4DB4-4786-8D6B-950B969AC3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00200" y="1982780"/>
            <a:ext cx="1981200" cy="109562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4CE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94632" y="4450079"/>
            <a:ext cx="3602990" cy="2407920"/>
          </a:xfrm>
          <a:custGeom>
            <a:avLst/>
            <a:gdLst/>
            <a:ahLst/>
            <a:cxnLst/>
            <a:rect l="l" t="t" r="r" b="b"/>
            <a:pathLst>
              <a:path w="3602990" h="2407920">
                <a:moveTo>
                  <a:pt x="1801367" y="0"/>
                </a:moveTo>
                <a:lnTo>
                  <a:pt x="0" y="1799602"/>
                </a:lnTo>
                <a:lnTo>
                  <a:pt x="608964" y="2407919"/>
                </a:lnTo>
                <a:lnTo>
                  <a:pt x="2993770" y="2407919"/>
                </a:lnTo>
                <a:lnTo>
                  <a:pt x="3602736" y="1799602"/>
                </a:lnTo>
                <a:lnTo>
                  <a:pt x="1801367" y="0"/>
                </a:lnTo>
                <a:close/>
              </a:path>
            </a:pathLst>
          </a:custGeom>
          <a:solidFill>
            <a:srgbClr val="F8921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978146" y="0"/>
            <a:ext cx="2239010" cy="1120140"/>
            <a:chOff x="4978146" y="0"/>
            <a:chExt cx="2239010" cy="1120140"/>
          </a:xfrm>
        </p:grpSpPr>
        <p:sp>
          <p:nvSpPr>
            <p:cNvPr id="5" name="object 5"/>
            <p:cNvSpPr/>
            <p:nvPr/>
          </p:nvSpPr>
          <p:spPr>
            <a:xfrm>
              <a:off x="4997196" y="1524"/>
              <a:ext cx="2200910" cy="1082040"/>
            </a:xfrm>
            <a:custGeom>
              <a:avLst/>
              <a:gdLst/>
              <a:ahLst/>
              <a:cxnLst/>
              <a:rect l="l" t="t" r="r" b="b"/>
              <a:pathLst>
                <a:path w="2200909" h="1082040">
                  <a:moveTo>
                    <a:pt x="2200655" y="0"/>
                  </a:moveTo>
                  <a:lnTo>
                    <a:pt x="1100327" y="1082039"/>
                  </a:lnTo>
                  <a:lnTo>
                    <a:pt x="0" y="0"/>
                  </a:lnTo>
                  <a:lnTo>
                    <a:pt x="2200655" y="0"/>
                  </a:lnTo>
                  <a:close/>
                </a:path>
              </a:pathLst>
            </a:custGeom>
            <a:ln w="38100">
              <a:solidFill>
                <a:srgbClr val="F892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88864" y="134111"/>
              <a:ext cx="1414780" cy="737870"/>
            </a:xfrm>
            <a:custGeom>
              <a:avLst/>
              <a:gdLst/>
              <a:ahLst/>
              <a:cxnLst/>
              <a:rect l="l" t="t" r="r" b="b"/>
              <a:pathLst>
                <a:path w="1414779" h="737869">
                  <a:moveTo>
                    <a:pt x="1414271" y="0"/>
                  </a:moveTo>
                  <a:lnTo>
                    <a:pt x="0" y="0"/>
                  </a:lnTo>
                  <a:lnTo>
                    <a:pt x="707136" y="737616"/>
                  </a:lnTo>
                  <a:lnTo>
                    <a:pt x="1414271" y="0"/>
                  </a:lnTo>
                  <a:close/>
                </a:path>
              </a:pathLst>
            </a:custGeom>
            <a:solidFill>
              <a:srgbClr val="F8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38200" y="-1686938"/>
            <a:ext cx="10515600" cy="5429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br>
              <a:rPr lang="en-US" spc="-5" dirty="0"/>
            </a:br>
            <a:br>
              <a:rPr lang="en-US" spc="-5" dirty="0"/>
            </a:br>
            <a:br>
              <a:rPr lang="en-US" spc="-5" dirty="0"/>
            </a:br>
            <a:br>
              <a:rPr lang="en-US" spc="-5" dirty="0"/>
            </a:br>
            <a:r>
              <a:rPr spc="-5" dirty="0"/>
              <a:t>Proposal </a:t>
            </a:r>
            <a:r>
              <a:rPr lang="en-US" spc="-5" dirty="0" err="1"/>
              <a:t>dalam</a:t>
            </a:r>
            <a:r>
              <a:rPr lang="en-US" spc="-5" dirty="0"/>
              <a:t> </a:t>
            </a:r>
            <a:r>
              <a:rPr lang="en-US" spc="-5" dirty="0" err="1"/>
              <a:t>bentuk</a:t>
            </a:r>
            <a:r>
              <a:rPr lang="en-US" spc="-5" dirty="0"/>
              <a:t> Soft PDF</a:t>
            </a:r>
            <a:br>
              <a:rPr lang="en-US" spc="-5" dirty="0"/>
            </a:br>
            <a:r>
              <a:rPr dirty="0" err="1"/>
              <a:t>Dikirim</a:t>
            </a:r>
            <a:r>
              <a:rPr spc="-135" dirty="0"/>
              <a:t> </a:t>
            </a:r>
            <a:r>
              <a:rPr spc="-30" dirty="0" err="1"/>
              <a:t>ke</a:t>
            </a:r>
            <a:r>
              <a:rPr spc="-30" dirty="0"/>
              <a:t>:</a:t>
            </a:r>
            <a:r>
              <a:rPr lang="en-US" spc="-30" dirty="0"/>
              <a:t> </a:t>
            </a:r>
            <a:br>
              <a:rPr lang="en-US" spc="-30" dirty="0"/>
            </a:br>
            <a:r>
              <a:rPr lang="fr-FR" spc="-5" dirty="0">
                <a:solidFill>
                  <a:srgbClr val="FF0000"/>
                </a:solidFill>
                <a:latin typeface="Carlito"/>
                <a:cs typeface="Carlito"/>
              </a:rPr>
              <a:t>Email :</a:t>
            </a:r>
            <a:r>
              <a:rPr lang="fr-FR" spc="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fr-FR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  <a:hlinkClick r:id="rId2"/>
              </a:rPr>
              <a:t>lppm.stikesnas@stikesnas.ac.id</a:t>
            </a:r>
            <a:br>
              <a:rPr lang="fr-FR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</a:br>
            <a:endParaRPr spc="-30" dirty="0"/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329590"/>
          </a:xfrm>
          <a:prstGeom prst="rect">
            <a:avLst/>
          </a:prstGeom>
        </p:spPr>
        <p:txBody>
          <a:bodyPr vert="horz" wrap="square" lIns="0" tIns="299918" rIns="0" bIns="0" rtlCol="0">
            <a:spAutoFit/>
          </a:bodyPr>
          <a:lstStyle/>
          <a:p>
            <a:pPr marL="18415" marR="5080" algn="ctr">
              <a:lnSpc>
                <a:spcPts val="4460"/>
              </a:lnSpc>
              <a:spcBef>
                <a:spcPts val="275"/>
              </a:spcBef>
            </a:pPr>
            <a:endParaRPr lang="en-US" spc="-305" dirty="0"/>
          </a:p>
          <a:p>
            <a:pPr marL="18415" marR="5080" algn="ctr">
              <a:lnSpc>
                <a:spcPts val="4460"/>
              </a:lnSpc>
              <a:spcBef>
                <a:spcPts val="275"/>
              </a:spcBef>
            </a:pPr>
            <a:endParaRPr lang="en-US" spc="-305" dirty="0"/>
          </a:p>
          <a:p>
            <a:pPr marL="18415" marR="5080" algn="ctr">
              <a:lnSpc>
                <a:spcPts val="4460"/>
              </a:lnSpc>
              <a:spcBef>
                <a:spcPts val="275"/>
              </a:spcBef>
            </a:pPr>
            <a:endParaRPr lang="en-US" spc="-305" dirty="0"/>
          </a:p>
          <a:p>
            <a:pPr marL="18415" marR="5080" algn="ctr">
              <a:lnSpc>
                <a:spcPts val="4460"/>
              </a:lnSpc>
              <a:spcBef>
                <a:spcPts val="275"/>
              </a:spcBef>
            </a:pPr>
            <a:endParaRPr lang="en-US" spc="-305" dirty="0"/>
          </a:p>
          <a:p>
            <a:pPr marL="18415" marR="5080" algn="ctr">
              <a:lnSpc>
                <a:spcPts val="4460"/>
              </a:lnSpc>
              <a:spcBef>
                <a:spcPts val="275"/>
              </a:spcBef>
            </a:pPr>
            <a:endParaRPr lang="en-US" spc="-305" dirty="0"/>
          </a:p>
          <a:p>
            <a:pPr marL="18415" marR="5080">
              <a:lnSpc>
                <a:spcPts val="4460"/>
              </a:lnSpc>
              <a:spcBef>
                <a:spcPts val="275"/>
              </a:spcBef>
            </a:pPr>
            <a:r>
              <a:rPr lang="en-US" spc="-305" dirty="0"/>
              <a:t>LEMBAGA PENENELITIAN DAN PENGABDIAN KEPADA MASYARAKAT STIKES NASIONAL</a:t>
            </a:r>
            <a:endParaRPr spc="-305" dirty="0"/>
          </a:p>
          <a:p>
            <a:pPr marL="6350" marR="3175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solidFill>
                  <a:srgbClr val="FF0000"/>
                </a:solidFill>
                <a:latin typeface="Carlito"/>
                <a:cs typeface="Carlito"/>
              </a:rPr>
              <a:t>Cp. </a:t>
            </a:r>
            <a:r>
              <a:rPr lang="en-US" sz="2000" spc="-10" dirty="0">
                <a:solidFill>
                  <a:srgbClr val="FF0000"/>
                </a:solidFill>
                <a:latin typeface="Carlito"/>
                <a:cs typeface="Carlito"/>
              </a:rPr>
              <a:t>Apt. </a:t>
            </a:r>
            <a:r>
              <a:rPr lang="en-US" sz="2000" spc="-10" dirty="0" err="1">
                <a:solidFill>
                  <a:srgbClr val="FF0000"/>
                </a:solidFill>
                <a:latin typeface="Carlito"/>
                <a:cs typeface="Carlito"/>
              </a:rPr>
              <a:t>Susilowati</a:t>
            </a:r>
            <a:r>
              <a:rPr lang="en-US" sz="2000" spc="-10" dirty="0">
                <a:solidFill>
                  <a:srgbClr val="FF0000"/>
                </a:solidFill>
                <a:latin typeface="Carlito"/>
                <a:cs typeface="Carlito"/>
              </a:rPr>
              <a:t>, M. Sc.</a:t>
            </a:r>
            <a:r>
              <a:rPr sz="2000" spc="1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95" dirty="0">
                <a:solidFill>
                  <a:srgbClr val="FF0000"/>
                </a:solidFill>
                <a:latin typeface="Carlito"/>
                <a:cs typeface="Carlito"/>
              </a:rPr>
              <a:t>HP. </a:t>
            </a:r>
            <a:r>
              <a:rPr sz="2000" spc="-10" dirty="0">
                <a:solidFill>
                  <a:srgbClr val="FF0000"/>
                </a:solidFill>
                <a:latin typeface="Carlito"/>
                <a:cs typeface="Carlito"/>
              </a:rPr>
              <a:t>08</a:t>
            </a:r>
            <a:r>
              <a:rPr lang="en-US" sz="2000" spc="-10" dirty="0">
                <a:solidFill>
                  <a:srgbClr val="FF0000"/>
                </a:solidFill>
                <a:latin typeface="Carlito"/>
                <a:cs typeface="Carlito"/>
              </a:rPr>
              <a:t>2134366649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73152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71472" y="2060448"/>
              <a:ext cx="2785110" cy="3107690"/>
            </a:xfrm>
            <a:custGeom>
              <a:avLst/>
              <a:gdLst/>
              <a:ahLst/>
              <a:cxnLst/>
              <a:rect l="l" t="t" r="r" b="b"/>
              <a:pathLst>
                <a:path w="2785110" h="3107690">
                  <a:moveTo>
                    <a:pt x="1392554" y="530351"/>
                  </a:moveTo>
                  <a:lnTo>
                    <a:pt x="1383791" y="1552066"/>
                  </a:lnTo>
                </a:path>
                <a:path w="2785110" h="3107690">
                  <a:moveTo>
                    <a:pt x="1383791" y="1624583"/>
                  </a:moveTo>
                  <a:lnTo>
                    <a:pt x="1392554" y="2577210"/>
                  </a:lnTo>
                </a:path>
                <a:path w="2785110" h="3107690">
                  <a:moveTo>
                    <a:pt x="2717545" y="0"/>
                  </a:moveTo>
                  <a:lnTo>
                    <a:pt x="1392936" y="1516126"/>
                  </a:lnTo>
                </a:path>
                <a:path w="2785110" h="3107690">
                  <a:moveTo>
                    <a:pt x="2785110" y="1551432"/>
                  </a:moveTo>
                  <a:lnTo>
                    <a:pt x="1392936" y="1624329"/>
                  </a:lnTo>
                </a:path>
                <a:path w="2785110" h="3107690">
                  <a:moveTo>
                    <a:pt x="2785110" y="3104641"/>
                  </a:moveTo>
                  <a:lnTo>
                    <a:pt x="1392936" y="1810512"/>
                  </a:lnTo>
                </a:path>
                <a:path w="2785110" h="3107690">
                  <a:moveTo>
                    <a:pt x="0" y="3048"/>
                  </a:moveTo>
                  <a:lnTo>
                    <a:pt x="1324609" y="1519174"/>
                  </a:lnTo>
                </a:path>
                <a:path w="2785110" h="3107690">
                  <a:moveTo>
                    <a:pt x="0" y="1554479"/>
                  </a:moveTo>
                  <a:lnTo>
                    <a:pt x="1392174" y="1627377"/>
                  </a:lnTo>
                </a:path>
                <a:path w="2785110" h="3107690">
                  <a:moveTo>
                    <a:pt x="0" y="3107690"/>
                  </a:moveTo>
                  <a:lnTo>
                    <a:pt x="1392174" y="1813559"/>
                  </a:lnTo>
                </a:path>
              </a:pathLst>
            </a:custGeom>
            <a:ln w="25400">
              <a:solidFill>
                <a:srgbClr val="40404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50182" y="177749"/>
            <a:ext cx="369506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120" dirty="0">
                <a:solidFill>
                  <a:srgbClr val="C00000"/>
                </a:solidFill>
                <a:latin typeface="Arial"/>
                <a:cs typeface="Arial"/>
              </a:rPr>
              <a:t>Fokus</a:t>
            </a:r>
            <a:r>
              <a:rPr sz="4400" b="0" spc="-1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400" b="0" spc="170" dirty="0">
                <a:solidFill>
                  <a:srgbClr val="C00000"/>
                </a:solidFill>
                <a:latin typeface="Arial"/>
                <a:cs typeface="Arial"/>
              </a:rPr>
              <a:t>Inovasi</a:t>
            </a:r>
            <a:endParaRPr sz="4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99337" y="1508760"/>
            <a:ext cx="4933315" cy="4205605"/>
            <a:chOff x="799337" y="1508760"/>
            <a:chExt cx="4933315" cy="4205605"/>
          </a:xfrm>
        </p:grpSpPr>
        <p:sp>
          <p:nvSpPr>
            <p:cNvPr id="7" name="object 7"/>
            <p:cNvSpPr/>
            <p:nvPr/>
          </p:nvSpPr>
          <p:spPr>
            <a:xfrm>
              <a:off x="2350007" y="2923032"/>
              <a:ext cx="1691640" cy="145084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38627" y="1537716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F892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8387" y="1537716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E647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58867" y="1537716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CE8D3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58867" y="3089148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EB6F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8867" y="4640580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E647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38627" y="4640580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F8921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18387" y="4640580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CE8D3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8387" y="3089148"/>
              <a:ext cx="1054735" cy="1054735"/>
            </a:xfrm>
            <a:custGeom>
              <a:avLst/>
              <a:gdLst/>
              <a:ahLst/>
              <a:cxnLst/>
              <a:rect l="l" t="t" r="r" b="b"/>
              <a:pathLst>
                <a:path w="1054735" h="1054735">
                  <a:moveTo>
                    <a:pt x="0" y="1054608"/>
                  </a:moveTo>
                  <a:lnTo>
                    <a:pt x="1054608" y="1054608"/>
                  </a:lnTo>
                  <a:lnTo>
                    <a:pt x="1054608" y="0"/>
                  </a:lnTo>
                  <a:lnTo>
                    <a:pt x="0" y="0"/>
                  </a:lnTo>
                  <a:lnTo>
                    <a:pt x="0" y="1054608"/>
                  </a:lnTo>
                  <a:close/>
                </a:path>
              </a:pathLst>
            </a:custGeom>
            <a:ln w="38100">
              <a:solidFill>
                <a:srgbClr val="EB6F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33855" y="4907280"/>
              <a:ext cx="478790" cy="448309"/>
            </a:xfrm>
            <a:custGeom>
              <a:avLst/>
              <a:gdLst/>
              <a:ahLst/>
              <a:cxnLst/>
              <a:rect l="l" t="t" r="r" b="b"/>
              <a:pathLst>
                <a:path w="478790" h="448310">
                  <a:moveTo>
                    <a:pt x="15138" y="63246"/>
                  </a:moveTo>
                  <a:lnTo>
                    <a:pt x="15138" y="109093"/>
                  </a:lnTo>
                  <a:lnTo>
                    <a:pt x="0" y="109093"/>
                  </a:lnTo>
                  <a:lnTo>
                    <a:pt x="0" y="448056"/>
                  </a:lnTo>
                  <a:lnTo>
                    <a:pt x="478535" y="448056"/>
                  </a:lnTo>
                  <a:lnTo>
                    <a:pt x="478535" y="412623"/>
                  </a:lnTo>
                  <a:lnTo>
                    <a:pt x="245618" y="412623"/>
                  </a:lnTo>
                  <a:lnTo>
                    <a:pt x="232918" y="410464"/>
                  </a:lnTo>
                  <a:lnTo>
                    <a:pt x="232918" y="410210"/>
                  </a:lnTo>
                  <a:lnTo>
                    <a:pt x="192758" y="397510"/>
                  </a:lnTo>
                  <a:lnTo>
                    <a:pt x="33909" y="397510"/>
                  </a:lnTo>
                  <a:lnTo>
                    <a:pt x="35318" y="77851"/>
                  </a:lnTo>
                  <a:lnTo>
                    <a:pt x="232918" y="77851"/>
                  </a:lnTo>
                  <a:lnTo>
                    <a:pt x="232918" y="63627"/>
                  </a:lnTo>
                  <a:lnTo>
                    <a:pt x="56896" y="63627"/>
                  </a:lnTo>
                  <a:lnTo>
                    <a:pt x="15138" y="63246"/>
                  </a:lnTo>
                  <a:close/>
                </a:path>
                <a:path w="478790" h="448310">
                  <a:moveTo>
                    <a:pt x="342344" y="384206"/>
                  </a:moveTo>
                  <a:lnTo>
                    <a:pt x="297439" y="393660"/>
                  </a:lnTo>
                  <a:lnTo>
                    <a:pt x="245618" y="410210"/>
                  </a:lnTo>
                  <a:lnTo>
                    <a:pt x="245618" y="412623"/>
                  </a:lnTo>
                  <a:lnTo>
                    <a:pt x="478535" y="412623"/>
                  </a:lnTo>
                  <a:lnTo>
                    <a:pt x="478535" y="400304"/>
                  </a:lnTo>
                  <a:lnTo>
                    <a:pt x="441832" y="400304"/>
                  </a:lnTo>
                  <a:lnTo>
                    <a:pt x="387939" y="385278"/>
                  </a:lnTo>
                  <a:lnTo>
                    <a:pt x="342344" y="384206"/>
                  </a:lnTo>
                  <a:close/>
                </a:path>
                <a:path w="478790" h="448310">
                  <a:moveTo>
                    <a:pt x="232918" y="355659"/>
                  </a:moveTo>
                  <a:lnTo>
                    <a:pt x="99010" y="355659"/>
                  </a:lnTo>
                  <a:lnTo>
                    <a:pt x="143756" y="360330"/>
                  </a:lnTo>
                  <a:lnTo>
                    <a:pt x="188832" y="378289"/>
                  </a:lnTo>
                  <a:lnTo>
                    <a:pt x="232918" y="408559"/>
                  </a:lnTo>
                  <a:lnTo>
                    <a:pt x="232918" y="355659"/>
                  </a:lnTo>
                  <a:close/>
                </a:path>
                <a:path w="478790" h="448310">
                  <a:moveTo>
                    <a:pt x="355346" y="0"/>
                  </a:moveTo>
                  <a:lnTo>
                    <a:pt x="324985" y="4143"/>
                  </a:lnTo>
                  <a:lnTo>
                    <a:pt x="297338" y="15811"/>
                  </a:lnTo>
                  <a:lnTo>
                    <a:pt x="271264" y="34432"/>
                  </a:lnTo>
                  <a:lnTo>
                    <a:pt x="245618" y="59436"/>
                  </a:lnTo>
                  <a:lnTo>
                    <a:pt x="245618" y="408559"/>
                  </a:lnTo>
                  <a:lnTo>
                    <a:pt x="289710" y="378289"/>
                  </a:lnTo>
                  <a:lnTo>
                    <a:pt x="334803" y="360330"/>
                  </a:lnTo>
                  <a:lnTo>
                    <a:pt x="379563" y="355659"/>
                  </a:lnTo>
                  <a:lnTo>
                    <a:pt x="422622" y="355659"/>
                  </a:lnTo>
                  <a:lnTo>
                    <a:pt x="421640" y="77851"/>
                  </a:lnTo>
                  <a:lnTo>
                    <a:pt x="460882" y="77851"/>
                  </a:lnTo>
                  <a:lnTo>
                    <a:pt x="460882" y="63627"/>
                  </a:lnTo>
                  <a:lnTo>
                    <a:pt x="421640" y="63627"/>
                  </a:lnTo>
                  <a:lnTo>
                    <a:pt x="421513" y="13462"/>
                  </a:lnTo>
                  <a:lnTo>
                    <a:pt x="403369" y="7429"/>
                  </a:lnTo>
                  <a:lnTo>
                    <a:pt x="386381" y="3206"/>
                  </a:lnTo>
                  <a:lnTo>
                    <a:pt x="370417" y="746"/>
                  </a:lnTo>
                  <a:lnTo>
                    <a:pt x="355346" y="0"/>
                  </a:lnTo>
                  <a:close/>
                </a:path>
                <a:path w="478790" h="448310">
                  <a:moveTo>
                    <a:pt x="460882" y="77851"/>
                  </a:moveTo>
                  <a:lnTo>
                    <a:pt x="443230" y="77851"/>
                  </a:lnTo>
                  <a:lnTo>
                    <a:pt x="441832" y="400304"/>
                  </a:lnTo>
                  <a:lnTo>
                    <a:pt x="478535" y="400304"/>
                  </a:lnTo>
                  <a:lnTo>
                    <a:pt x="478535" y="109093"/>
                  </a:lnTo>
                  <a:lnTo>
                    <a:pt x="460882" y="109093"/>
                  </a:lnTo>
                  <a:lnTo>
                    <a:pt x="460882" y="77851"/>
                  </a:lnTo>
                  <a:close/>
                </a:path>
                <a:path w="478790" h="448310">
                  <a:moveTo>
                    <a:pt x="88594" y="382385"/>
                  </a:moveTo>
                  <a:lnTo>
                    <a:pt x="33909" y="397510"/>
                  </a:lnTo>
                  <a:lnTo>
                    <a:pt x="192758" y="397510"/>
                  </a:lnTo>
                  <a:lnTo>
                    <a:pt x="182254" y="394188"/>
                  </a:lnTo>
                  <a:lnTo>
                    <a:pt x="136094" y="383095"/>
                  </a:lnTo>
                  <a:lnTo>
                    <a:pt x="88594" y="382385"/>
                  </a:lnTo>
                  <a:close/>
                </a:path>
                <a:path w="478790" h="448310">
                  <a:moveTo>
                    <a:pt x="232918" y="77851"/>
                  </a:moveTo>
                  <a:lnTo>
                    <a:pt x="56845" y="77851"/>
                  </a:lnTo>
                  <a:lnTo>
                    <a:pt x="55918" y="365252"/>
                  </a:lnTo>
                  <a:lnTo>
                    <a:pt x="99010" y="355659"/>
                  </a:lnTo>
                  <a:lnTo>
                    <a:pt x="232918" y="355659"/>
                  </a:lnTo>
                  <a:lnTo>
                    <a:pt x="232918" y="77851"/>
                  </a:lnTo>
                  <a:close/>
                </a:path>
                <a:path w="478790" h="448310">
                  <a:moveTo>
                    <a:pt x="422622" y="355659"/>
                  </a:moveTo>
                  <a:lnTo>
                    <a:pt x="379563" y="355659"/>
                  </a:lnTo>
                  <a:lnTo>
                    <a:pt x="422656" y="365252"/>
                  </a:lnTo>
                  <a:lnTo>
                    <a:pt x="422622" y="355659"/>
                  </a:lnTo>
                  <a:close/>
                </a:path>
                <a:path w="478790" h="448310">
                  <a:moveTo>
                    <a:pt x="123164" y="0"/>
                  </a:moveTo>
                  <a:lnTo>
                    <a:pt x="75188" y="7429"/>
                  </a:lnTo>
                  <a:lnTo>
                    <a:pt x="56896" y="63627"/>
                  </a:lnTo>
                  <a:lnTo>
                    <a:pt x="232918" y="63627"/>
                  </a:lnTo>
                  <a:lnTo>
                    <a:pt x="232918" y="59436"/>
                  </a:lnTo>
                  <a:lnTo>
                    <a:pt x="207271" y="34432"/>
                  </a:lnTo>
                  <a:lnTo>
                    <a:pt x="181194" y="15811"/>
                  </a:lnTo>
                  <a:lnTo>
                    <a:pt x="153540" y="4143"/>
                  </a:lnTo>
                  <a:lnTo>
                    <a:pt x="123164" y="0"/>
                  </a:lnTo>
                  <a:close/>
                </a:path>
                <a:path w="478790" h="448310">
                  <a:moveTo>
                    <a:pt x="460882" y="63246"/>
                  </a:moveTo>
                  <a:lnTo>
                    <a:pt x="421640" y="63627"/>
                  </a:lnTo>
                  <a:lnTo>
                    <a:pt x="460882" y="63627"/>
                  </a:lnTo>
                  <a:lnTo>
                    <a:pt x="460882" y="63246"/>
                  </a:lnTo>
                  <a:close/>
                </a:path>
              </a:pathLst>
            </a:custGeom>
            <a:solidFill>
              <a:srgbClr val="CE8D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64608" y="4977383"/>
              <a:ext cx="640080" cy="378460"/>
            </a:xfrm>
            <a:custGeom>
              <a:avLst/>
              <a:gdLst/>
              <a:ahLst/>
              <a:cxnLst/>
              <a:rect l="l" t="t" r="r" b="b"/>
              <a:pathLst>
                <a:path w="640079" h="378460">
                  <a:moveTo>
                    <a:pt x="263143" y="0"/>
                  </a:moveTo>
                  <a:lnTo>
                    <a:pt x="216134" y="8643"/>
                  </a:lnTo>
                  <a:lnTo>
                    <a:pt x="176815" y="32480"/>
                  </a:lnTo>
                  <a:lnTo>
                    <a:pt x="148593" y="68365"/>
                  </a:lnTo>
                  <a:lnTo>
                    <a:pt x="134874" y="113157"/>
                  </a:lnTo>
                  <a:lnTo>
                    <a:pt x="132206" y="112649"/>
                  </a:lnTo>
                  <a:lnTo>
                    <a:pt x="90415" y="119403"/>
                  </a:lnTo>
                  <a:lnTo>
                    <a:pt x="54123" y="138215"/>
                  </a:lnTo>
                  <a:lnTo>
                    <a:pt x="25505" y="166909"/>
                  </a:lnTo>
                  <a:lnTo>
                    <a:pt x="6739" y="203308"/>
                  </a:lnTo>
                  <a:lnTo>
                    <a:pt x="0" y="245237"/>
                  </a:lnTo>
                  <a:lnTo>
                    <a:pt x="6739" y="287178"/>
                  </a:lnTo>
                  <a:lnTo>
                    <a:pt x="25505" y="323609"/>
                  </a:lnTo>
                  <a:lnTo>
                    <a:pt x="54123" y="352340"/>
                  </a:lnTo>
                  <a:lnTo>
                    <a:pt x="90415" y="371184"/>
                  </a:lnTo>
                  <a:lnTo>
                    <a:pt x="132206" y="377952"/>
                  </a:lnTo>
                  <a:lnTo>
                    <a:pt x="137413" y="377952"/>
                  </a:lnTo>
                  <a:lnTo>
                    <a:pt x="142493" y="377698"/>
                  </a:lnTo>
                  <a:lnTo>
                    <a:pt x="147446" y="376936"/>
                  </a:lnTo>
                  <a:lnTo>
                    <a:pt x="147446" y="377952"/>
                  </a:lnTo>
                  <a:lnTo>
                    <a:pt x="519938" y="377952"/>
                  </a:lnTo>
                  <a:lnTo>
                    <a:pt x="519938" y="377317"/>
                  </a:lnTo>
                  <a:lnTo>
                    <a:pt x="567160" y="363841"/>
                  </a:lnTo>
                  <a:lnTo>
                    <a:pt x="605297" y="334946"/>
                  </a:lnTo>
                  <a:lnTo>
                    <a:pt x="630791" y="294217"/>
                  </a:lnTo>
                  <a:lnTo>
                    <a:pt x="640079" y="245237"/>
                  </a:lnTo>
                  <a:lnTo>
                    <a:pt x="633340" y="203308"/>
                  </a:lnTo>
                  <a:lnTo>
                    <a:pt x="614574" y="166909"/>
                  </a:lnTo>
                  <a:lnTo>
                    <a:pt x="585956" y="138215"/>
                  </a:lnTo>
                  <a:lnTo>
                    <a:pt x="549664" y="119403"/>
                  </a:lnTo>
                  <a:lnTo>
                    <a:pt x="507872" y="112649"/>
                  </a:lnTo>
                  <a:lnTo>
                    <a:pt x="506349" y="112649"/>
                  </a:lnTo>
                  <a:lnTo>
                    <a:pt x="505587" y="113030"/>
                  </a:lnTo>
                  <a:lnTo>
                    <a:pt x="496897" y="83313"/>
                  </a:lnTo>
                  <a:lnTo>
                    <a:pt x="478456" y="59420"/>
                  </a:lnTo>
                  <a:lnTo>
                    <a:pt x="452562" y="43503"/>
                  </a:lnTo>
                  <a:lnTo>
                    <a:pt x="421513" y="37719"/>
                  </a:lnTo>
                  <a:lnTo>
                    <a:pt x="406798" y="39008"/>
                  </a:lnTo>
                  <a:lnTo>
                    <a:pt x="392953" y="42799"/>
                  </a:lnTo>
                  <a:lnTo>
                    <a:pt x="380275" y="48970"/>
                  </a:lnTo>
                  <a:lnTo>
                    <a:pt x="369062" y="57404"/>
                  </a:lnTo>
                  <a:lnTo>
                    <a:pt x="349440" y="33539"/>
                  </a:lnTo>
                  <a:lnTo>
                    <a:pt x="324485" y="15462"/>
                  </a:lnTo>
                  <a:lnTo>
                    <a:pt x="295338" y="4004"/>
                  </a:lnTo>
                  <a:lnTo>
                    <a:pt x="263143" y="0"/>
                  </a:lnTo>
                  <a:close/>
                </a:path>
              </a:pathLst>
            </a:custGeom>
            <a:solidFill>
              <a:srgbClr val="E647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62143" y="3355848"/>
              <a:ext cx="445134" cy="445134"/>
            </a:xfrm>
            <a:custGeom>
              <a:avLst/>
              <a:gdLst/>
              <a:ahLst/>
              <a:cxnLst/>
              <a:rect l="l" t="t" r="r" b="b"/>
              <a:pathLst>
                <a:path w="445135" h="445135">
                  <a:moveTo>
                    <a:pt x="25018" y="42163"/>
                  </a:moveTo>
                  <a:lnTo>
                    <a:pt x="0" y="42163"/>
                  </a:lnTo>
                  <a:lnTo>
                    <a:pt x="0" y="445007"/>
                  </a:lnTo>
                  <a:lnTo>
                    <a:pt x="445007" y="445007"/>
                  </a:lnTo>
                  <a:lnTo>
                    <a:pt x="445007" y="391540"/>
                  </a:lnTo>
                  <a:lnTo>
                    <a:pt x="93471" y="391540"/>
                  </a:lnTo>
                  <a:lnTo>
                    <a:pt x="89026" y="387095"/>
                  </a:lnTo>
                  <a:lnTo>
                    <a:pt x="89026" y="376046"/>
                  </a:lnTo>
                  <a:lnTo>
                    <a:pt x="93471" y="371601"/>
                  </a:lnTo>
                  <a:lnTo>
                    <a:pt x="445007" y="371601"/>
                  </a:lnTo>
                  <a:lnTo>
                    <a:pt x="445007" y="345820"/>
                  </a:lnTo>
                  <a:lnTo>
                    <a:pt x="93471" y="345820"/>
                  </a:lnTo>
                  <a:lnTo>
                    <a:pt x="89026" y="341375"/>
                  </a:lnTo>
                  <a:lnTo>
                    <a:pt x="89026" y="330453"/>
                  </a:lnTo>
                  <a:lnTo>
                    <a:pt x="93471" y="326008"/>
                  </a:lnTo>
                  <a:lnTo>
                    <a:pt x="445007" y="326008"/>
                  </a:lnTo>
                  <a:lnTo>
                    <a:pt x="445007" y="300227"/>
                  </a:lnTo>
                  <a:lnTo>
                    <a:pt x="93471" y="300227"/>
                  </a:lnTo>
                  <a:lnTo>
                    <a:pt x="89026" y="295782"/>
                  </a:lnTo>
                  <a:lnTo>
                    <a:pt x="89026" y="284860"/>
                  </a:lnTo>
                  <a:lnTo>
                    <a:pt x="93471" y="280415"/>
                  </a:lnTo>
                  <a:lnTo>
                    <a:pt x="445007" y="280415"/>
                  </a:lnTo>
                  <a:lnTo>
                    <a:pt x="445007" y="254634"/>
                  </a:lnTo>
                  <a:lnTo>
                    <a:pt x="93471" y="254634"/>
                  </a:lnTo>
                  <a:lnTo>
                    <a:pt x="89026" y="250189"/>
                  </a:lnTo>
                  <a:lnTo>
                    <a:pt x="89026" y="239140"/>
                  </a:lnTo>
                  <a:lnTo>
                    <a:pt x="93471" y="234823"/>
                  </a:lnTo>
                  <a:lnTo>
                    <a:pt x="445007" y="234823"/>
                  </a:lnTo>
                  <a:lnTo>
                    <a:pt x="445007" y="208914"/>
                  </a:lnTo>
                  <a:lnTo>
                    <a:pt x="93471" y="208914"/>
                  </a:lnTo>
                  <a:lnTo>
                    <a:pt x="89026" y="204469"/>
                  </a:lnTo>
                  <a:lnTo>
                    <a:pt x="89026" y="193548"/>
                  </a:lnTo>
                  <a:lnTo>
                    <a:pt x="93471" y="189102"/>
                  </a:lnTo>
                  <a:lnTo>
                    <a:pt x="445007" y="189102"/>
                  </a:lnTo>
                  <a:lnTo>
                    <a:pt x="445007" y="163322"/>
                  </a:lnTo>
                  <a:lnTo>
                    <a:pt x="93471" y="163322"/>
                  </a:lnTo>
                  <a:lnTo>
                    <a:pt x="89026" y="158876"/>
                  </a:lnTo>
                  <a:lnTo>
                    <a:pt x="89026" y="147954"/>
                  </a:lnTo>
                  <a:lnTo>
                    <a:pt x="93471" y="143510"/>
                  </a:lnTo>
                  <a:lnTo>
                    <a:pt x="445007" y="143510"/>
                  </a:lnTo>
                  <a:lnTo>
                    <a:pt x="445007" y="97027"/>
                  </a:lnTo>
                  <a:lnTo>
                    <a:pt x="57150" y="97027"/>
                  </a:lnTo>
                  <a:lnTo>
                    <a:pt x="44628" y="94487"/>
                  </a:lnTo>
                  <a:lnTo>
                    <a:pt x="34416" y="87566"/>
                  </a:lnTo>
                  <a:lnTo>
                    <a:pt x="27539" y="77311"/>
                  </a:lnTo>
                  <a:lnTo>
                    <a:pt x="25018" y="64769"/>
                  </a:lnTo>
                  <a:lnTo>
                    <a:pt x="25018" y="42163"/>
                  </a:lnTo>
                  <a:close/>
                </a:path>
                <a:path w="445135" h="445135">
                  <a:moveTo>
                    <a:pt x="445007" y="371601"/>
                  </a:moveTo>
                  <a:lnTo>
                    <a:pt x="351535" y="371601"/>
                  </a:lnTo>
                  <a:lnTo>
                    <a:pt x="355980" y="376046"/>
                  </a:lnTo>
                  <a:lnTo>
                    <a:pt x="355980" y="387095"/>
                  </a:lnTo>
                  <a:lnTo>
                    <a:pt x="351535" y="391540"/>
                  </a:lnTo>
                  <a:lnTo>
                    <a:pt x="445007" y="391540"/>
                  </a:lnTo>
                  <a:lnTo>
                    <a:pt x="445007" y="371601"/>
                  </a:lnTo>
                  <a:close/>
                </a:path>
                <a:path w="445135" h="445135">
                  <a:moveTo>
                    <a:pt x="445007" y="326008"/>
                  </a:moveTo>
                  <a:lnTo>
                    <a:pt x="351535" y="326008"/>
                  </a:lnTo>
                  <a:lnTo>
                    <a:pt x="355980" y="330453"/>
                  </a:lnTo>
                  <a:lnTo>
                    <a:pt x="355980" y="341375"/>
                  </a:lnTo>
                  <a:lnTo>
                    <a:pt x="351535" y="345820"/>
                  </a:lnTo>
                  <a:lnTo>
                    <a:pt x="445007" y="345820"/>
                  </a:lnTo>
                  <a:lnTo>
                    <a:pt x="445007" y="326008"/>
                  </a:lnTo>
                  <a:close/>
                </a:path>
                <a:path w="445135" h="445135">
                  <a:moveTo>
                    <a:pt x="445007" y="280415"/>
                  </a:moveTo>
                  <a:lnTo>
                    <a:pt x="351535" y="280415"/>
                  </a:lnTo>
                  <a:lnTo>
                    <a:pt x="355980" y="284860"/>
                  </a:lnTo>
                  <a:lnTo>
                    <a:pt x="355980" y="295782"/>
                  </a:lnTo>
                  <a:lnTo>
                    <a:pt x="351535" y="300227"/>
                  </a:lnTo>
                  <a:lnTo>
                    <a:pt x="445007" y="300227"/>
                  </a:lnTo>
                  <a:lnTo>
                    <a:pt x="445007" y="280415"/>
                  </a:lnTo>
                  <a:close/>
                </a:path>
                <a:path w="445135" h="445135">
                  <a:moveTo>
                    <a:pt x="445007" y="234823"/>
                  </a:moveTo>
                  <a:lnTo>
                    <a:pt x="351535" y="234823"/>
                  </a:lnTo>
                  <a:lnTo>
                    <a:pt x="355980" y="239140"/>
                  </a:lnTo>
                  <a:lnTo>
                    <a:pt x="355980" y="250189"/>
                  </a:lnTo>
                  <a:lnTo>
                    <a:pt x="351535" y="254634"/>
                  </a:lnTo>
                  <a:lnTo>
                    <a:pt x="445007" y="254634"/>
                  </a:lnTo>
                  <a:lnTo>
                    <a:pt x="445007" y="234823"/>
                  </a:lnTo>
                  <a:close/>
                </a:path>
                <a:path w="445135" h="445135">
                  <a:moveTo>
                    <a:pt x="445007" y="189102"/>
                  </a:moveTo>
                  <a:lnTo>
                    <a:pt x="351535" y="189102"/>
                  </a:lnTo>
                  <a:lnTo>
                    <a:pt x="355980" y="193548"/>
                  </a:lnTo>
                  <a:lnTo>
                    <a:pt x="355980" y="204469"/>
                  </a:lnTo>
                  <a:lnTo>
                    <a:pt x="351535" y="208914"/>
                  </a:lnTo>
                  <a:lnTo>
                    <a:pt x="445007" y="208914"/>
                  </a:lnTo>
                  <a:lnTo>
                    <a:pt x="445007" y="189102"/>
                  </a:lnTo>
                  <a:close/>
                </a:path>
                <a:path w="445135" h="445135">
                  <a:moveTo>
                    <a:pt x="445007" y="143510"/>
                  </a:moveTo>
                  <a:lnTo>
                    <a:pt x="351535" y="143510"/>
                  </a:lnTo>
                  <a:lnTo>
                    <a:pt x="355980" y="147954"/>
                  </a:lnTo>
                  <a:lnTo>
                    <a:pt x="355980" y="158876"/>
                  </a:lnTo>
                  <a:lnTo>
                    <a:pt x="351535" y="163322"/>
                  </a:lnTo>
                  <a:lnTo>
                    <a:pt x="445007" y="163322"/>
                  </a:lnTo>
                  <a:lnTo>
                    <a:pt x="445007" y="143510"/>
                  </a:lnTo>
                  <a:close/>
                </a:path>
                <a:path w="445135" h="445135">
                  <a:moveTo>
                    <a:pt x="110235" y="42163"/>
                  </a:moveTo>
                  <a:lnTo>
                    <a:pt x="89280" y="42163"/>
                  </a:lnTo>
                  <a:lnTo>
                    <a:pt x="89280" y="64769"/>
                  </a:lnTo>
                  <a:lnTo>
                    <a:pt x="86760" y="77311"/>
                  </a:lnTo>
                  <a:lnTo>
                    <a:pt x="79882" y="87566"/>
                  </a:lnTo>
                  <a:lnTo>
                    <a:pt x="69671" y="94487"/>
                  </a:lnTo>
                  <a:lnTo>
                    <a:pt x="57150" y="97027"/>
                  </a:lnTo>
                  <a:lnTo>
                    <a:pt x="142366" y="97027"/>
                  </a:lnTo>
                  <a:lnTo>
                    <a:pt x="129845" y="94487"/>
                  </a:lnTo>
                  <a:lnTo>
                    <a:pt x="119633" y="87566"/>
                  </a:lnTo>
                  <a:lnTo>
                    <a:pt x="112756" y="77311"/>
                  </a:lnTo>
                  <a:lnTo>
                    <a:pt x="110235" y="64769"/>
                  </a:lnTo>
                  <a:lnTo>
                    <a:pt x="110235" y="42163"/>
                  </a:lnTo>
                  <a:close/>
                </a:path>
                <a:path w="445135" h="445135">
                  <a:moveTo>
                    <a:pt x="195452" y="42163"/>
                  </a:moveTo>
                  <a:lnTo>
                    <a:pt x="174497" y="42163"/>
                  </a:lnTo>
                  <a:lnTo>
                    <a:pt x="174497" y="64769"/>
                  </a:lnTo>
                  <a:lnTo>
                    <a:pt x="171977" y="77311"/>
                  </a:lnTo>
                  <a:lnTo>
                    <a:pt x="165099" y="87566"/>
                  </a:lnTo>
                  <a:lnTo>
                    <a:pt x="154888" y="94487"/>
                  </a:lnTo>
                  <a:lnTo>
                    <a:pt x="142366" y="97027"/>
                  </a:lnTo>
                  <a:lnTo>
                    <a:pt x="227583" y="97027"/>
                  </a:lnTo>
                  <a:lnTo>
                    <a:pt x="215062" y="94487"/>
                  </a:lnTo>
                  <a:lnTo>
                    <a:pt x="204850" y="87566"/>
                  </a:lnTo>
                  <a:lnTo>
                    <a:pt x="197973" y="77311"/>
                  </a:lnTo>
                  <a:lnTo>
                    <a:pt x="195452" y="64769"/>
                  </a:lnTo>
                  <a:lnTo>
                    <a:pt x="195452" y="42163"/>
                  </a:lnTo>
                  <a:close/>
                </a:path>
                <a:path w="445135" h="445135">
                  <a:moveTo>
                    <a:pt x="280669" y="42163"/>
                  </a:moveTo>
                  <a:lnTo>
                    <a:pt x="259714" y="42163"/>
                  </a:lnTo>
                  <a:lnTo>
                    <a:pt x="259714" y="64769"/>
                  </a:lnTo>
                  <a:lnTo>
                    <a:pt x="257194" y="77311"/>
                  </a:lnTo>
                  <a:lnTo>
                    <a:pt x="250316" y="87566"/>
                  </a:lnTo>
                  <a:lnTo>
                    <a:pt x="240105" y="94487"/>
                  </a:lnTo>
                  <a:lnTo>
                    <a:pt x="227583" y="97027"/>
                  </a:lnTo>
                  <a:lnTo>
                    <a:pt x="312800" y="97027"/>
                  </a:lnTo>
                  <a:lnTo>
                    <a:pt x="300279" y="94487"/>
                  </a:lnTo>
                  <a:lnTo>
                    <a:pt x="290067" y="87566"/>
                  </a:lnTo>
                  <a:lnTo>
                    <a:pt x="283190" y="77311"/>
                  </a:lnTo>
                  <a:lnTo>
                    <a:pt x="280669" y="64769"/>
                  </a:lnTo>
                  <a:lnTo>
                    <a:pt x="280669" y="42163"/>
                  </a:lnTo>
                  <a:close/>
                </a:path>
                <a:path w="445135" h="445135">
                  <a:moveTo>
                    <a:pt x="365886" y="42163"/>
                  </a:moveTo>
                  <a:lnTo>
                    <a:pt x="344931" y="42163"/>
                  </a:lnTo>
                  <a:lnTo>
                    <a:pt x="344931" y="64769"/>
                  </a:lnTo>
                  <a:lnTo>
                    <a:pt x="342393" y="77311"/>
                  </a:lnTo>
                  <a:lnTo>
                    <a:pt x="335486" y="87566"/>
                  </a:lnTo>
                  <a:lnTo>
                    <a:pt x="325268" y="94487"/>
                  </a:lnTo>
                  <a:lnTo>
                    <a:pt x="312800" y="97027"/>
                  </a:lnTo>
                  <a:lnTo>
                    <a:pt x="398017" y="97027"/>
                  </a:lnTo>
                  <a:lnTo>
                    <a:pt x="385496" y="94487"/>
                  </a:lnTo>
                  <a:lnTo>
                    <a:pt x="375284" y="87566"/>
                  </a:lnTo>
                  <a:lnTo>
                    <a:pt x="368407" y="77311"/>
                  </a:lnTo>
                  <a:lnTo>
                    <a:pt x="365886" y="64769"/>
                  </a:lnTo>
                  <a:lnTo>
                    <a:pt x="365886" y="42163"/>
                  </a:lnTo>
                  <a:close/>
                </a:path>
                <a:path w="445135" h="445135">
                  <a:moveTo>
                    <a:pt x="445007" y="42163"/>
                  </a:moveTo>
                  <a:lnTo>
                    <a:pt x="430148" y="42163"/>
                  </a:lnTo>
                  <a:lnTo>
                    <a:pt x="430148" y="64769"/>
                  </a:lnTo>
                  <a:lnTo>
                    <a:pt x="427610" y="77311"/>
                  </a:lnTo>
                  <a:lnTo>
                    <a:pt x="420703" y="87566"/>
                  </a:lnTo>
                  <a:lnTo>
                    <a:pt x="410485" y="94487"/>
                  </a:lnTo>
                  <a:lnTo>
                    <a:pt x="398017" y="97027"/>
                  </a:lnTo>
                  <a:lnTo>
                    <a:pt x="445007" y="97027"/>
                  </a:lnTo>
                  <a:lnTo>
                    <a:pt x="445007" y="42163"/>
                  </a:lnTo>
                  <a:close/>
                </a:path>
                <a:path w="445135" h="445135">
                  <a:moveTo>
                    <a:pt x="66675" y="0"/>
                  </a:moveTo>
                  <a:lnTo>
                    <a:pt x="47625" y="0"/>
                  </a:lnTo>
                  <a:lnTo>
                    <a:pt x="39877" y="7747"/>
                  </a:lnTo>
                  <a:lnTo>
                    <a:pt x="39877" y="76580"/>
                  </a:lnTo>
                  <a:lnTo>
                    <a:pt x="47625" y="84327"/>
                  </a:lnTo>
                  <a:lnTo>
                    <a:pt x="66675" y="84327"/>
                  </a:lnTo>
                  <a:lnTo>
                    <a:pt x="74421" y="76580"/>
                  </a:lnTo>
                  <a:lnTo>
                    <a:pt x="74421" y="7747"/>
                  </a:lnTo>
                  <a:lnTo>
                    <a:pt x="66675" y="0"/>
                  </a:lnTo>
                  <a:close/>
                </a:path>
                <a:path w="445135" h="445135">
                  <a:moveTo>
                    <a:pt x="151891" y="0"/>
                  </a:moveTo>
                  <a:lnTo>
                    <a:pt x="132841" y="0"/>
                  </a:lnTo>
                  <a:lnTo>
                    <a:pt x="125094" y="7747"/>
                  </a:lnTo>
                  <a:lnTo>
                    <a:pt x="125094" y="76580"/>
                  </a:lnTo>
                  <a:lnTo>
                    <a:pt x="132841" y="84327"/>
                  </a:lnTo>
                  <a:lnTo>
                    <a:pt x="151891" y="84327"/>
                  </a:lnTo>
                  <a:lnTo>
                    <a:pt x="159638" y="76580"/>
                  </a:lnTo>
                  <a:lnTo>
                    <a:pt x="159638" y="7747"/>
                  </a:lnTo>
                  <a:lnTo>
                    <a:pt x="151891" y="0"/>
                  </a:lnTo>
                  <a:close/>
                </a:path>
                <a:path w="445135" h="445135">
                  <a:moveTo>
                    <a:pt x="237108" y="0"/>
                  </a:moveTo>
                  <a:lnTo>
                    <a:pt x="217931" y="0"/>
                  </a:lnTo>
                  <a:lnTo>
                    <a:pt x="210184" y="7747"/>
                  </a:lnTo>
                  <a:lnTo>
                    <a:pt x="210184" y="76580"/>
                  </a:lnTo>
                  <a:lnTo>
                    <a:pt x="217931" y="84327"/>
                  </a:lnTo>
                  <a:lnTo>
                    <a:pt x="237108" y="84327"/>
                  </a:lnTo>
                  <a:lnTo>
                    <a:pt x="244855" y="76580"/>
                  </a:lnTo>
                  <a:lnTo>
                    <a:pt x="244855" y="7747"/>
                  </a:lnTo>
                  <a:lnTo>
                    <a:pt x="237108" y="0"/>
                  </a:lnTo>
                  <a:close/>
                </a:path>
                <a:path w="445135" h="445135">
                  <a:moveTo>
                    <a:pt x="322325" y="0"/>
                  </a:moveTo>
                  <a:lnTo>
                    <a:pt x="303148" y="0"/>
                  </a:lnTo>
                  <a:lnTo>
                    <a:pt x="295401" y="7747"/>
                  </a:lnTo>
                  <a:lnTo>
                    <a:pt x="295401" y="76580"/>
                  </a:lnTo>
                  <a:lnTo>
                    <a:pt x="303148" y="84327"/>
                  </a:lnTo>
                  <a:lnTo>
                    <a:pt x="322325" y="84327"/>
                  </a:lnTo>
                  <a:lnTo>
                    <a:pt x="330072" y="76580"/>
                  </a:lnTo>
                  <a:lnTo>
                    <a:pt x="330072" y="7747"/>
                  </a:lnTo>
                  <a:lnTo>
                    <a:pt x="322325" y="0"/>
                  </a:lnTo>
                  <a:close/>
                </a:path>
                <a:path w="445135" h="445135">
                  <a:moveTo>
                    <a:pt x="407542" y="0"/>
                  </a:moveTo>
                  <a:lnTo>
                    <a:pt x="388365" y="0"/>
                  </a:lnTo>
                  <a:lnTo>
                    <a:pt x="380618" y="7747"/>
                  </a:lnTo>
                  <a:lnTo>
                    <a:pt x="380618" y="76580"/>
                  </a:lnTo>
                  <a:lnTo>
                    <a:pt x="388365" y="84327"/>
                  </a:lnTo>
                  <a:lnTo>
                    <a:pt x="407542" y="84327"/>
                  </a:lnTo>
                  <a:lnTo>
                    <a:pt x="415289" y="76580"/>
                  </a:lnTo>
                  <a:lnTo>
                    <a:pt x="415289" y="7747"/>
                  </a:lnTo>
                  <a:lnTo>
                    <a:pt x="407542" y="0"/>
                  </a:lnTo>
                  <a:close/>
                </a:path>
              </a:pathLst>
            </a:custGeom>
            <a:solidFill>
              <a:srgbClr val="EB6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11423" y="4913375"/>
              <a:ext cx="506095" cy="506095"/>
            </a:xfrm>
            <a:custGeom>
              <a:avLst/>
              <a:gdLst/>
              <a:ahLst/>
              <a:cxnLst/>
              <a:rect l="l" t="t" r="r" b="b"/>
              <a:pathLst>
                <a:path w="506095" h="506095">
                  <a:moveTo>
                    <a:pt x="252984" y="0"/>
                  </a:moveTo>
                  <a:lnTo>
                    <a:pt x="207514" y="4076"/>
                  </a:lnTo>
                  <a:lnTo>
                    <a:pt x="164717" y="15829"/>
                  </a:lnTo>
                  <a:lnTo>
                    <a:pt x="125306" y="34543"/>
                  </a:lnTo>
                  <a:lnTo>
                    <a:pt x="89997" y="59504"/>
                  </a:lnTo>
                  <a:lnTo>
                    <a:pt x="59504" y="89997"/>
                  </a:lnTo>
                  <a:lnTo>
                    <a:pt x="34543" y="125306"/>
                  </a:lnTo>
                  <a:lnTo>
                    <a:pt x="15829" y="164717"/>
                  </a:lnTo>
                  <a:lnTo>
                    <a:pt x="4072" y="207558"/>
                  </a:lnTo>
                  <a:lnTo>
                    <a:pt x="0" y="252984"/>
                  </a:lnTo>
                  <a:lnTo>
                    <a:pt x="4076" y="298453"/>
                  </a:lnTo>
                  <a:lnTo>
                    <a:pt x="15829" y="341250"/>
                  </a:lnTo>
                  <a:lnTo>
                    <a:pt x="34543" y="380661"/>
                  </a:lnTo>
                  <a:lnTo>
                    <a:pt x="59504" y="415970"/>
                  </a:lnTo>
                  <a:lnTo>
                    <a:pt x="89997" y="446463"/>
                  </a:lnTo>
                  <a:lnTo>
                    <a:pt x="125306" y="471424"/>
                  </a:lnTo>
                  <a:lnTo>
                    <a:pt x="164717" y="490138"/>
                  </a:lnTo>
                  <a:lnTo>
                    <a:pt x="207514" y="501891"/>
                  </a:lnTo>
                  <a:lnTo>
                    <a:pt x="252984" y="505968"/>
                  </a:lnTo>
                  <a:lnTo>
                    <a:pt x="298453" y="501891"/>
                  </a:lnTo>
                  <a:lnTo>
                    <a:pt x="341250" y="490138"/>
                  </a:lnTo>
                  <a:lnTo>
                    <a:pt x="357917" y="482224"/>
                  </a:lnTo>
                  <a:lnTo>
                    <a:pt x="277150" y="482224"/>
                  </a:lnTo>
                  <a:lnTo>
                    <a:pt x="226765" y="481995"/>
                  </a:lnTo>
                  <a:lnTo>
                    <a:pt x="177361" y="470733"/>
                  </a:lnTo>
                  <a:lnTo>
                    <a:pt x="130809" y="448437"/>
                  </a:lnTo>
                  <a:lnTo>
                    <a:pt x="220980" y="304165"/>
                  </a:lnTo>
                  <a:lnTo>
                    <a:pt x="500322" y="304165"/>
                  </a:lnTo>
                  <a:lnTo>
                    <a:pt x="501891" y="298453"/>
                  </a:lnTo>
                  <a:lnTo>
                    <a:pt x="502199" y="295021"/>
                  </a:lnTo>
                  <a:lnTo>
                    <a:pt x="252984" y="295021"/>
                  </a:lnTo>
                  <a:lnTo>
                    <a:pt x="236610" y="291720"/>
                  </a:lnTo>
                  <a:lnTo>
                    <a:pt x="223250" y="282717"/>
                  </a:lnTo>
                  <a:lnTo>
                    <a:pt x="214247" y="269357"/>
                  </a:lnTo>
                  <a:lnTo>
                    <a:pt x="212150" y="258953"/>
                  </a:lnTo>
                  <a:lnTo>
                    <a:pt x="22606" y="258953"/>
                  </a:lnTo>
                  <a:lnTo>
                    <a:pt x="27035" y="207514"/>
                  </a:lnTo>
                  <a:lnTo>
                    <a:pt x="42385" y="159303"/>
                  </a:lnTo>
                  <a:lnTo>
                    <a:pt x="67759" y="115803"/>
                  </a:lnTo>
                  <a:lnTo>
                    <a:pt x="102203" y="78673"/>
                  </a:lnTo>
                  <a:lnTo>
                    <a:pt x="144780" y="49530"/>
                  </a:lnTo>
                  <a:lnTo>
                    <a:pt x="401860" y="49530"/>
                  </a:lnTo>
                  <a:lnTo>
                    <a:pt x="380661" y="34543"/>
                  </a:lnTo>
                  <a:lnTo>
                    <a:pt x="341250" y="15829"/>
                  </a:lnTo>
                  <a:lnTo>
                    <a:pt x="298453" y="4076"/>
                  </a:lnTo>
                  <a:lnTo>
                    <a:pt x="252984" y="0"/>
                  </a:lnTo>
                  <a:close/>
                </a:path>
                <a:path w="506095" h="506095">
                  <a:moveTo>
                    <a:pt x="500253" y="304419"/>
                  </a:moveTo>
                  <a:lnTo>
                    <a:pt x="284479" y="304419"/>
                  </a:lnTo>
                  <a:lnTo>
                    <a:pt x="373379" y="449580"/>
                  </a:lnTo>
                  <a:lnTo>
                    <a:pt x="326622" y="471424"/>
                  </a:lnTo>
                  <a:lnTo>
                    <a:pt x="277150" y="482224"/>
                  </a:lnTo>
                  <a:lnTo>
                    <a:pt x="357917" y="482224"/>
                  </a:lnTo>
                  <a:lnTo>
                    <a:pt x="415970" y="446463"/>
                  </a:lnTo>
                  <a:lnTo>
                    <a:pt x="446463" y="415970"/>
                  </a:lnTo>
                  <a:lnTo>
                    <a:pt x="471424" y="380661"/>
                  </a:lnTo>
                  <a:lnTo>
                    <a:pt x="490138" y="341250"/>
                  </a:lnTo>
                  <a:lnTo>
                    <a:pt x="500253" y="304419"/>
                  </a:lnTo>
                  <a:close/>
                </a:path>
                <a:path w="506095" h="506095">
                  <a:moveTo>
                    <a:pt x="500322" y="304165"/>
                  </a:moveTo>
                  <a:lnTo>
                    <a:pt x="220980" y="304165"/>
                  </a:lnTo>
                  <a:lnTo>
                    <a:pt x="228230" y="308131"/>
                  </a:lnTo>
                  <a:lnTo>
                    <a:pt x="236029" y="311038"/>
                  </a:lnTo>
                  <a:lnTo>
                    <a:pt x="244304" y="312826"/>
                  </a:lnTo>
                  <a:lnTo>
                    <a:pt x="252984" y="313436"/>
                  </a:lnTo>
                  <a:lnTo>
                    <a:pt x="261494" y="312848"/>
                  </a:lnTo>
                  <a:lnTo>
                    <a:pt x="269636" y="311118"/>
                  </a:lnTo>
                  <a:lnTo>
                    <a:pt x="277326" y="308292"/>
                  </a:lnTo>
                  <a:lnTo>
                    <a:pt x="284479" y="304419"/>
                  </a:lnTo>
                  <a:lnTo>
                    <a:pt x="500253" y="304419"/>
                  </a:lnTo>
                  <a:lnTo>
                    <a:pt x="500322" y="304165"/>
                  </a:lnTo>
                  <a:close/>
                </a:path>
                <a:path w="506095" h="506095">
                  <a:moveTo>
                    <a:pt x="296020" y="210947"/>
                  </a:moveTo>
                  <a:lnTo>
                    <a:pt x="252984" y="210947"/>
                  </a:lnTo>
                  <a:lnTo>
                    <a:pt x="269357" y="214247"/>
                  </a:lnTo>
                  <a:lnTo>
                    <a:pt x="282717" y="223250"/>
                  </a:lnTo>
                  <a:lnTo>
                    <a:pt x="291720" y="236610"/>
                  </a:lnTo>
                  <a:lnTo>
                    <a:pt x="295021" y="252984"/>
                  </a:lnTo>
                  <a:lnTo>
                    <a:pt x="291720" y="269357"/>
                  </a:lnTo>
                  <a:lnTo>
                    <a:pt x="282717" y="282717"/>
                  </a:lnTo>
                  <a:lnTo>
                    <a:pt x="269357" y="291720"/>
                  </a:lnTo>
                  <a:lnTo>
                    <a:pt x="252984" y="295021"/>
                  </a:lnTo>
                  <a:lnTo>
                    <a:pt x="502199" y="295021"/>
                  </a:lnTo>
                  <a:lnTo>
                    <a:pt x="505250" y="260985"/>
                  </a:lnTo>
                  <a:lnTo>
                    <a:pt x="483362" y="260985"/>
                  </a:lnTo>
                  <a:lnTo>
                    <a:pt x="313309" y="255016"/>
                  </a:lnTo>
                  <a:lnTo>
                    <a:pt x="313436" y="252984"/>
                  </a:lnTo>
                  <a:lnTo>
                    <a:pt x="311179" y="236610"/>
                  </a:lnTo>
                  <a:lnTo>
                    <a:pt x="311113" y="236329"/>
                  </a:lnTo>
                  <a:lnTo>
                    <a:pt x="304704" y="221646"/>
                  </a:lnTo>
                  <a:lnTo>
                    <a:pt x="296020" y="210947"/>
                  </a:lnTo>
                  <a:close/>
                </a:path>
                <a:path w="506095" h="506095">
                  <a:moveTo>
                    <a:pt x="403117" y="50418"/>
                  </a:moveTo>
                  <a:lnTo>
                    <a:pt x="362965" y="50418"/>
                  </a:lnTo>
                  <a:lnTo>
                    <a:pt x="405284" y="79925"/>
                  </a:lnTo>
                  <a:lnTo>
                    <a:pt x="439415" y="117369"/>
                  </a:lnTo>
                  <a:lnTo>
                    <a:pt x="464427" y="161116"/>
                  </a:lnTo>
                  <a:lnTo>
                    <a:pt x="479387" y="209532"/>
                  </a:lnTo>
                  <a:lnTo>
                    <a:pt x="483362" y="260985"/>
                  </a:lnTo>
                  <a:lnTo>
                    <a:pt x="505250" y="260985"/>
                  </a:lnTo>
                  <a:lnTo>
                    <a:pt x="501891" y="207514"/>
                  </a:lnTo>
                  <a:lnTo>
                    <a:pt x="490138" y="164717"/>
                  </a:lnTo>
                  <a:lnTo>
                    <a:pt x="471424" y="125306"/>
                  </a:lnTo>
                  <a:lnTo>
                    <a:pt x="446463" y="89997"/>
                  </a:lnTo>
                  <a:lnTo>
                    <a:pt x="415970" y="59504"/>
                  </a:lnTo>
                  <a:lnTo>
                    <a:pt x="403117" y="50418"/>
                  </a:lnTo>
                  <a:close/>
                </a:path>
                <a:path w="506095" h="506095">
                  <a:moveTo>
                    <a:pt x="401860" y="49530"/>
                  </a:moveTo>
                  <a:lnTo>
                    <a:pt x="144780" y="49530"/>
                  </a:lnTo>
                  <a:lnTo>
                    <a:pt x="224662" y="199771"/>
                  </a:lnTo>
                  <a:lnTo>
                    <a:pt x="211552" y="209067"/>
                  </a:lnTo>
                  <a:lnTo>
                    <a:pt x="201406" y="221472"/>
                  </a:lnTo>
                  <a:lnTo>
                    <a:pt x="194855" y="236329"/>
                  </a:lnTo>
                  <a:lnTo>
                    <a:pt x="192531" y="252984"/>
                  </a:lnTo>
                  <a:lnTo>
                    <a:pt x="192658" y="254507"/>
                  </a:lnTo>
                  <a:lnTo>
                    <a:pt x="22606" y="258953"/>
                  </a:lnTo>
                  <a:lnTo>
                    <a:pt x="212150" y="258953"/>
                  </a:lnTo>
                  <a:lnTo>
                    <a:pt x="210946" y="252984"/>
                  </a:lnTo>
                  <a:lnTo>
                    <a:pt x="214247" y="236610"/>
                  </a:lnTo>
                  <a:lnTo>
                    <a:pt x="223250" y="223250"/>
                  </a:lnTo>
                  <a:lnTo>
                    <a:pt x="236610" y="214247"/>
                  </a:lnTo>
                  <a:lnTo>
                    <a:pt x="252984" y="210947"/>
                  </a:lnTo>
                  <a:lnTo>
                    <a:pt x="296020" y="210947"/>
                  </a:lnTo>
                  <a:lnTo>
                    <a:pt x="294683" y="209299"/>
                  </a:lnTo>
                  <a:lnTo>
                    <a:pt x="281686" y="200025"/>
                  </a:lnTo>
                  <a:lnTo>
                    <a:pt x="362965" y="50418"/>
                  </a:lnTo>
                  <a:lnTo>
                    <a:pt x="403117" y="50418"/>
                  </a:lnTo>
                  <a:lnTo>
                    <a:pt x="401860" y="49530"/>
                  </a:lnTo>
                  <a:close/>
                </a:path>
              </a:pathLst>
            </a:custGeom>
            <a:solidFill>
              <a:srgbClr val="F8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63751" y="1761744"/>
              <a:ext cx="561340" cy="567055"/>
            </a:xfrm>
            <a:custGeom>
              <a:avLst/>
              <a:gdLst/>
              <a:ahLst/>
              <a:cxnLst/>
              <a:rect l="l" t="t" r="r" b="b"/>
              <a:pathLst>
                <a:path w="561340" h="567055">
                  <a:moveTo>
                    <a:pt x="157752" y="441832"/>
                  </a:moveTo>
                  <a:lnTo>
                    <a:pt x="119710" y="441832"/>
                  </a:lnTo>
                  <a:lnTo>
                    <a:pt x="130154" y="452264"/>
                  </a:lnTo>
                  <a:lnTo>
                    <a:pt x="141441" y="461851"/>
                  </a:lnTo>
                  <a:lnTo>
                    <a:pt x="153501" y="470604"/>
                  </a:lnTo>
                  <a:lnTo>
                    <a:pt x="166268" y="478535"/>
                  </a:lnTo>
                  <a:lnTo>
                    <a:pt x="165150" y="544829"/>
                  </a:lnTo>
                  <a:lnTo>
                    <a:pt x="247522" y="566927"/>
                  </a:lnTo>
                  <a:lnTo>
                    <a:pt x="279653" y="508888"/>
                  </a:lnTo>
                  <a:lnTo>
                    <a:pt x="295953" y="508363"/>
                  </a:lnTo>
                  <a:lnTo>
                    <a:pt x="312038" y="506587"/>
                  </a:lnTo>
                  <a:lnTo>
                    <a:pt x="327838" y="503549"/>
                  </a:lnTo>
                  <a:lnTo>
                    <a:pt x="343281" y="499236"/>
                  </a:lnTo>
                  <a:lnTo>
                    <a:pt x="459106" y="499236"/>
                  </a:lnTo>
                  <a:lnTo>
                    <a:pt x="453310" y="484134"/>
                  </a:lnTo>
                  <a:lnTo>
                    <a:pt x="272557" y="484134"/>
                  </a:lnTo>
                  <a:lnTo>
                    <a:pt x="227329" y="477392"/>
                  </a:lnTo>
                  <a:lnTo>
                    <a:pt x="184785" y="460561"/>
                  </a:lnTo>
                  <a:lnTo>
                    <a:pt x="157752" y="441832"/>
                  </a:lnTo>
                  <a:close/>
                </a:path>
                <a:path w="561340" h="567055">
                  <a:moveTo>
                    <a:pt x="459106" y="499236"/>
                  </a:moveTo>
                  <a:lnTo>
                    <a:pt x="343281" y="499236"/>
                  </a:lnTo>
                  <a:lnTo>
                    <a:pt x="336803" y="503808"/>
                  </a:lnTo>
                  <a:lnTo>
                    <a:pt x="389889" y="549909"/>
                  </a:lnTo>
                  <a:lnTo>
                    <a:pt x="459739" y="500888"/>
                  </a:lnTo>
                  <a:lnTo>
                    <a:pt x="459106" y="499236"/>
                  </a:lnTo>
                  <a:close/>
                </a:path>
                <a:path w="561340" h="567055">
                  <a:moveTo>
                    <a:pt x="392022" y="86903"/>
                  </a:moveTo>
                  <a:lnTo>
                    <a:pt x="284674" y="86903"/>
                  </a:lnTo>
                  <a:lnTo>
                    <a:pt x="329945" y="93598"/>
                  </a:lnTo>
                  <a:lnTo>
                    <a:pt x="372462" y="110477"/>
                  </a:lnTo>
                  <a:lnTo>
                    <a:pt x="408880" y="135752"/>
                  </a:lnTo>
                  <a:lnTo>
                    <a:pt x="438357" y="167963"/>
                  </a:lnTo>
                  <a:lnTo>
                    <a:pt x="460053" y="205649"/>
                  </a:lnTo>
                  <a:lnTo>
                    <a:pt x="473124" y="247346"/>
                  </a:lnTo>
                  <a:lnTo>
                    <a:pt x="476729" y="291594"/>
                  </a:lnTo>
                  <a:lnTo>
                    <a:pt x="470026" y="336930"/>
                  </a:lnTo>
                  <a:lnTo>
                    <a:pt x="453210" y="379594"/>
                  </a:lnTo>
                  <a:lnTo>
                    <a:pt x="428010" y="416129"/>
                  </a:lnTo>
                  <a:lnTo>
                    <a:pt x="395885" y="445692"/>
                  </a:lnTo>
                  <a:lnTo>
                    <a:pt x="358295" y="467442"/>
                  </a:lnTo>
                  <a:lnTo>
                    <a:pt x="316699" y="480537"/>
                  </a:lnTo>
                  <a:lnTo>
                    <a:pt x="272557" y="484134"/>
                  </a:lnTo>
                  <a:lnTo>
                    <a:pt x="453310" y="484134"/>
                  </a:lnTo>
                  <a:lnTo>
                    <a:pt x="437514" y="442975"/>
                  </a:lnTo>
                  <a:lnTo>
                    <a:pt x="445956" y="434066"/>
                  </a:lnTo>
                  <a:lnTo>
                    <a:pt x="453897" y="424656"/>
                  </a:lnTo>
                  <a:lnTo>
                    <a:pt x="461267" y="414722"/>
                  </a:lnTo>
                  <a:lnTo>
                    <a:pt x="467994" y="404240"/>
                  </a:lnTo>
                  <a:lnTo>
                    <a:pt x="535737" y="404240"/>
                  </a:lnTo>
                  <a:lnTo>
                    <a:pt x="557529" y="322833"/>
                  </a:lnTo>
                  <a:lnTo>
                    <a:pt x="501903" y="291845"/>
                  </a:lnTo>
                  <a:lnTo>
                    <a:pt x="501987" y="275711"/>
                  </a:lnTo>
                  <a:lnTo>
                    <a:pt x="500760" y="259730"/>
                  </a:lnTo>
                  <a:lnTo>
                    <a:pt x="498296" y="243965"/>
                  </a:lnTo>
                  <a:lnTo>
                    <a:pt x="494664" y="228472"/>
                  </a:lnTo>
                  <a:lnTo>
                    <a:pt x="539114" y="188213"/>
                  </a:lnTo>
                  <a:lnTo>
                    <a:pt x="507393" y="128396"/>
                  </a:lnTo>
                  <a:lnTo>
                    <a:pt x="436625" y="128396"/>
                  </a:lnTo>
                  <a:lnTo>
                    <a:pt x="426160" y="117986"/>
                  </a:lnTo>
                  <a:lnTo>
                    <a:pt x="414813" y="108457"/>
                  </a:lnTo>
                  <a:lnTo>
                    <a:pt x="402657" y="99786"/>
                  </a:lnTo>
                  <a:lnTo>
                    <a:pt x="389763" y="91947"/>
                  </a:lnTo>
                  <a:lnTo>
                    <a:pt x="391931" y="91947"/>
                  </a:lnTo>
                  <a:lnTo>
                    <a:pt x="392022" y="86903"/>
                  </a:lnTo>
                  <a:close/>
                </a:path>
                <a:path w="561340" h="567055">
                  <a:moveTo>
                    <a:pt x="277303" y="112466"/>
                  </a:moveTo>
                  <a:lnTo>
                    <a:pt x="232984" y="118636"/>
                  </a:lnTo>
                  <a:lnTo>
                    <a:pt x="192270" y="135715"/>
                  </a:lnTo>
                  <a:lnTo>
                    <a:pt x="157172" y="162541"/>
                  </a:lnTo>
                  <a:lnTo>
                    <a:pt x="129703" y="197953"/>
                  </a:lnTo>
                  <a:lnTo>
                    <a:pt x="111874" y="240791"/>
                  </a:lnTo>
                  <a:lnTo>
                    <a:pt x="105952" y="286787"/>
                  </a:lnTo>
                  <a:lnTo>
                    <a:pt x="112088" y="331216"/>
                  </a:lnTo>
                  <a:lnTo>
                    <a:pt x="129117" y="372046"/>
                  </a:lnTo>
                  <a:lnTo>
                    <a:pt x="155877" y="407246"/>
                  </a:lnTo>
                  <a:lnTo>
                    <a:pt x="191204" y="434784"/>
                  </a:lnTo>
                  <a:lnTo>
                    <a:pt x="233934" y="452627"/>
                  </a:lnTo>
                  <a:lnTo>
                    <a:pt x="279847" y="458579"/>
                  </a:lnTo>
                  <a:lnTo>
                    <a:pt x="324169" y="452444"/>
                  </a:lnTo>
                  <a:lnTo>
                    <a:pt x="364886" y="435387"/>
                  </a:lnTo>
                  <a:lnTo>
                    <a:pt x="399984" y="408573"/>
                  </a:lnTo>
                  <a:lnTo>
                    <a:pt x="416609" y="387137"/>
                  </a:lnTo>
                  <a:lnTo>
                    <a:pt x="292647" y="387137"/>
                  </a:lnTo>
                  <a:lnTo>
                    <a:pt x="252094" y="384555"/>
                  </a:lnTo>
                  <a:lnTo>
                    <a:pt x="215735" y="366466"/>
                  </a:lnTo>
                  <a:lnTo>
                    <a:pt x="190012" y="336804"/>
                  </a:lnTo>
                  <a:lnTo>
                    <a:pt x="177255" y="299616"/>
                  </a:lnTo>
                  <a:lnTo>
                    <a:pt x="179793" y="258952"/>
                  </a:lnTo>
                  <a:lnTo>
                    <a:pt x="197853" y="222529"/>
                  </a:lnTo>
                  <a:lnTo>
                    <a:pt x="227426" y="196738"/>
                  </a:lnTo>
                  <a:lnTo>
                    <a:pt x="264499" y="183925"/>
                  </a:lnTo>
                  <a:lnTo>
                    <a:pt x="416582" y="183925"/>
                  </a:lnTo>
                  <a:lnTo>
                    <a:pt x="401282" y="163806"/>
                  </a:lnTo>
                  <a:lnTo>
                    <a:pt x="365945" y="136252"/>
                  </a:lnTo>
                  <a:lnTo>
                    <a:pt x="323214" y="118363"/>
                  </a:lnTo>
                  <a:lnTo>
                    <a:pt x="277303" y="112466"/>
                  </a:lnTo>
                  <a:close/>
                </a:path>
                <a:path w="561340" h="567055">
                  <a:moveTo>
                    <a:pt x="22072" y="172338"/>
                  </a:moveTo>
                  <a:lnTo>
                    <a:pt x="0" y="255015"/>
                  </a:lnTo>
                  <a:lnTo>
                    <a:pt x="54863" y="285495"/>
                  </a:lnTo>
                  <a:lnTo>
                    <a:pt x="55348" y="299972"/>
                  </a:lnTo>
                  <a:lnTo>
                    <a:pt x="56786" y="314245"/>
                  </a:lnTo>
                  <a:lnTo>
                    <a:pt x="59155" y="328304"/>
                  </a:lnTo>
                  <a:lnTo>
                    <a:pt x="62433" y="342138"/>
                  </a:lnTo>
                  <a:lnTo>
                    <a:pt x="15849" y="380110"/>
                  </a:lnTo>
                  <a:lnTo>
                    <a:pt x="51892" y="457580"/>
                  </a:lnTo>
                  <a:lnTo>
                    <a:pt x="120776" y="444118"/>
                  </a:lnTo>
                  <a:lnTo>
                    <a:pt x="119710" y="441832"/>
                  </a:lnTo>
                  <a:lnTo>
                    <a:pt x="157752" y="441832"/>
                  </a:lnTo>
                  <a:lnTo>
                    <a:pt x="118856" y="403121"/>
                  </a:lnTo>
                  <a:lnTo>
                    <a:pt x="97152" y="365436"/>
                  </a:lnTo>
                  <a:lnTo>
                    <a:pt x="84076" y="323722"/>
                  </a:lnTo>
                  <a:lnTo>
                    <a:pt x="80470" y="279444"/>
                  </a:lnTo>
                  <a:lnTo>
                    <a:pt x="87172" y="234060"/>
                  </a:lnTo>
                  <a:lnTo>
                    <a:pt x="103990" y="191443"/>
                  </a:lnTo>
                  <a:lnTo>
                    <a:pt x="116389" y="173481"/>
                  </a:lnTo>
                  <a:lnTo>
                    <a:pt x="84937" y="173481"/>
                  </a:lnTo>
                  <a:lnTo>
                    <a:pt x="22072" y="172338"/>
                  </a:lnTo>
                  <a:close/>
                </a:path>
                <a:path w="561340" h="567055">
                  <a:moveTo>
                    <a:pt x="535737" y="404240"/>
                  </a:moveTo>
                  <a:lnTo>
                    <a:pt x="467994" y="404240"/>
                  </a:lnTo>
                  <a:lnTo>
                    <a:pt x="535432" y="405383"/>
                  </a:lnTo>
                  <a:lnTo>
                    <a:pt x="535737" y="404240"/>
                  </a:lnTo>
                  <a:close/>
                </a:path>
                <a:path w="561340" h="567055">
                  <a:moveTo>
                    <a:pt x="416582" y="183925"/>
                  </a:moveTo>
                  <a:lnTo>
                    <a:pt x="264499" y="183925"/>
                  </a:lnTo>
                  <a:lnTo>
                    <a:pt x="305053" y="186435"/>
                  </a:lnTo>
                  <a:lnTo>
                    <a:pt x="341457" y="204596"/>
                  </a:lnTo>
                  <a:lnTo>
                    <a:pt x="367204" y="234283"/>
                  </a:lnTo>
                  <a:lnTo>
                    <a:pt x="379974" y="271446"/>
                  </a:lnTo>
                  <a:lnTo>
                    <a:pt x="377444" y="312038"/>
                  </a:lnTo>
                  <a:lnTo>
                    <a:pt x="359322" y="348533"/>
                  </a:lnTo>
                  <a:lnTo>
                    <a:pt x="329723" y="374348"/>
                  </a:lnTo>
                  <a:lnTo>
                    <a:pt x="292647" y="387137"/>
                  </a:lnTo>
                  <a:lnTo>
                    <a:pt x="416609" y="387137"/>
                  </a:lnTo>
                  <a:lnTo>
                    <a:pt x="427447" y="373164"/>
                  </a:lnTo>
                  <a:lnTo>
                    <a:pt x="445261" y="330326"/>
                  </a:lnTo>
                  <a:lnTo>
                    <a:pt x="451214" y="284287"/>
                  </a:lnTo>
                  <a:lnTo>
                    <a:pt x="445087" y="239841"/>
                  </a:lnTo>
                  <a:lnTo>
                    <a:pt x="428053" y="199009"/>
                  </a:lnTo>
                  <a:lnTo>
                    <a:pt x="416582" y="183925"/>
                  </a:lnTo>
                  <a:close/>
                </a:path>
                <a:path w="561340" h="567055">
                  <a:moveTo>
                    <a:pt x="166687" y="21843"/>
                  </a:moveTo>
                  <a:lnTo>
                    <a:pt x="94360" y="67182"/>
                  </a:lnTo>
                  <a:lnTo>
                    <a:pt x="115417" y="132206"/>
                  </a:lnTo>
                  <a:lnTo>
                    <a:pt x="106942" y="141728"/>
                  </a:lnTo>
                  <a:lnTo>
                    <a:pt x="99010" y="151796"/>
                  </a:lnTo>
                  <a:lnTo>
                    <a:pt x="91570" y="162541"/>
                  </a:lnTo>
                  <a:lnTo>
                    <a:pt x="84937" y="173481"/>
                  </a:lnTo>
                  <a:lnTo>
                    <a:pt x="116389" y="173481"/>
                  </a:lnTo>
                  <a:lnTo>
                    <a:pt x="129187" y="154940"/>
                  </a:lnTo>
                  <a:lnTo>
                    <a:pt x="161309" y="125392"/>
                  </a:lnTo>
                  <a:lnTo>
                    <a:pt x="198901" y="103642"/>
                  </a:lnTo>
                  <a:lnTo>
                    <a:pt x="240508" y="90532"/>
                  </a:lnTo>
                  <a:lnTo>
                    <a:pt x="284674" y="86903"/>
                  </a:lnTo>
                  <a:lnTo>
                    <a:pt x="392022" y="86903"/>
                  </a:lnTo>
                  <a:lnTo>
                    <a:pt x="392309" y="70992"/>
                  </a:lnTo>
                  <a:lnTo>
                    <a:pt x="216661" y="70992"/>
                  </a:lnTo>
                  <a:lnTo>
                    <a:pt x="217169" y="70738"/>
                  </a:lnTo>
                  <a:lnTo>
                    <a:pt x="166687" y="21843"/>
                  </a:lnTo>
                  <a:close/>
                </a:path>
                <a:path w="561340" h="567055">
                  <a:moveTo>
                    <a:pt x="499109" y="112775"/>
                  </a:moveTo>
                  <a:lnTo>
                    <a:pt x="436625" y="128396"/>
                  </a:lnTo>
                  <a:lnTo>
                    <a:pt x="507393" y="128396"/>
                  </a:lnTo>
                  <a:lnTo>
                    <a:pt x="499109" y="112775"/>
                  </a:lnTo>
                  <a:close/>
                </a:path>
                <a:path w="561340" h="567055">
                  <a:moveTo>
                    <a:pt x="391931" y="91947"/>
                  </a:moveTo>
                  <a:lnTo>
                    <a:pt x="389763" y="91947"/>
                  </a:lnTo>
                  <a:lnTo>
                    <a:pt x="391922" y="92455"/>
                  </a:lnTo>
                  <a:lnTo>
                    <a:pt x="391931" y="91947"/>
                  </a:lnTo>
                  <a:close/>
                </a:path>
                <a:path w="561340" h="567055">
                  <a:moveTo>
                    <a:pt x="310769" y="0"/>
                  </a:moveTo>
                  <a:lnTo>
                    <a:pt x="276732" y="61467"/>
                  </a:lnTo>
                  <a:lnTo>
                    <a:pt x="278891" y="62102"/>
                  </a:lnTo>
                  <a:lnTo>
                    <a:pt x="262971" y="62509"/>
                  </a:lnTo>
                  <a:lnTo>
                    <a:pt x="247253" y="64119"/>
                  </a:lnTo>
                  <a:lnTo>
                    <a:pt x="231796" y="66942"/>
                  </a:lnTo>
                  <a:lnTo>
                    <a:pt x="216661" y="70992"/>
                  </a:lnTo>
                  <a:lnTo>
                    <a:pt x="392309" y="70992"/>
                  </a:lnTo>
                  <a:lnTo>
                    <a:pt x="393191" y="22097"/>
                  </a:lnTo>
                  <a:lnTo>
                    <a:pt x="310769" y="0"/>
                  </a:lnTo>
                  <a:close/>
                </a:path>
                <a:path w="561340" h="567055">
                  <a:moveTo>
                    <a:pt x="560832" y="134238"/>
                  </a:moveTo>
                  <a:lnTo>
                    <a:pt x="559181" y="136143"/>
                  </a:lnTo>
                  <a:lnTo>
                    <a:pt x="559942" y="137413"/>
                  </a:lnTo>
                  <a:lnTo>
                    <a:pt x="560832" y="134238"/>
                  </a:lnTo>
                  <a:close/>
                </a:path>
              </a:pathLst>
            </a:custGeom>
            <a:solidFill>
              <a:srgbClr val="E647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75943" y="3310127"/>
              <a:ext cx="536575" cy="463550"/>
            </a:xfrm>
            <a:custGeom>
              <a:avLst/>
              <a:gdLst/>
              <a:ahLst/>
              <a:cxnLst/>
              <a:rect l="l" t="t" r="r" b="b"/>
              <a:pathLst>
                <a:path w="536575" h="463550">
                  <a:moveTo>
                    <a:pt x="366903" y="177037"/>
                  </a:moveTo>
                  <a:lnTo>
                    <a:pt x="47675" y="177037"/>
                  </a:lnTo>
                  <a:lnTo>
                    <a:pt x="29119" y="180782"/>
                  </a:lnTo>
                  <a:lnTo>
                    <a:pt x="13965" y="190992"/>
                  </a:lnTo>
                  <a:lnTo>
                    <a:pt x="3747" y="206130"/>
                  </a:lnTo>
                  <a:lnTo>
                    <a:pt x="0" y="224662"/>
                  </a:lnTo>
                  <a:lnTo>
                    <a:pt x="0" y="415544"/>
                  </a:lnTo>
                  <a:lnTo>
                    <a:pt x="3747" y="434149"/>
                  </a:lnTo>
                  <a:lnTo>
                    <a:pt x="13965" y="449326"/>
                  </a:lnTo>
                  <a:lnTo>
                    <a:pt x="29119" y="459549"/>
                  </a:lnTo>
                  <a:lnTo>
                    <a:pt x="47675" y="463296"/>
                  </a:lnTo>
                  <a:lnTo>
                    <a:pt x="366903" y="463296"/>
                  </a:lnTo>
                  <a:lnTo>
                    <a:pt x="385435" y="459549"/>
                  </a:lnTo>
                  <a:lnTo>
                    <a:pt x="400573" y="449326"/>
                  </a:lnTo>
                  <a:lnTo>
                    <a:pt x="410783" y="434149"/>
                  </a:lnTo>
                  <a:lnTo>
                    <a:pt x="414528" y="415544"/>
                  </a:lnTo>
                  <a:lnTo>
                    <a:pt x="414528" y="395859"/>
                  </a:lnTo>
                  <a:lnTo>
                    <a:pt x="445769" y="395859"/>
                  </a:lnTo>
                  <a:lnTo>
                    <a:pt x="450850" y="391668"/>
                  </a:lnTo>
                  <a:lnTo>
                    <a:pt x="451866" y="385953"/>
                  </a:lnTo>
                  <a:lnTo>
                    <a:pt x="536447" y="385953"/>
                  </a:lnTo>
                  <a:lnTo>
                    <a:pt x="536447" y="254254"/>
                  </a:lnTo>
                  <a:lnTo>
                    <a:pt x="451866" y="254254"/>
                  </a:lnTo>
                  <a:lnTo>
                    <a:pt x="450850" y="248666"/>
                  </a:lnTo>
                  <a:lnTo>
                    <a:pt x="445769" y="244348"/>
                  </a:lnTo>
                  <a:lnTo>
                    <a:pt x="414528" y="244348"/>
                  </a:lnTo>
                  <a:lnTo>
                    <a:pt x="414528" y="224662"/>
                  </a:lnTo>
                  <a:lnTo>
                    <a:pt x="410783" y="206130"/>
                  </a:lnTo>
                  <a:lnTo>
                    <a:pt x="400573" y="190992"/>
                  </a:lnTo>
                  <a:lnTo>
                    <a:pt x="385435" y="180782"/>
                  </a:lnTo>
                  <a:lnTo>
                    <a:pt x="366903" y="177037"/>
                  </a:lnTo>
                  <a:close/>
                </a:path>
                <a:path w="536575" h="463550">
                  <a:moveTo>
                    <a:pt x="536447" y="385953"/>
                  </a:moveTo>
                  <a:lnTo>
                    <a:pt x="451866" y="385953"/>
                  </a:lnTo>
                  <a:lnTo>
                    <a:pt x="536447" y="456438"/>
                  </a:lnTo>
                  <a:lnTo>
                    <a:pt x="536447" y="385953"/>
                  </a:lnTo>
                  <a:close/>
                </a:path>
                <a:path w="536575" h="463550">
                  <a:moveTo>
                    <a:pt x="536447" y="183896"/>
                  </a:moveTo>
                  <a:lnTo>
                    <a:pt x="451866" y="254254"/>
                  </a:lnTo>
                  <a:lnTo>
                    <a:pt x="536447" y="254254"/>
                  </a:lnTo>
                  <a:lnTo>
                    <a:pt x="536447" y="183896"/>
                  </a:lnTo>
                  <a:close/>
                </a:path>
                <a:path w="536575" h="463550">
                  <a:moveTo>
                    <a:pt x="113728" y="66167"/>
                  </a:moveTo>
                  <a:lnTo>
                    <a:pt x="91174" y="70715"/>
                  </a:lnTo>
                  <a:lnTo>
                    <a:pt x="72758" y="83121"/>
                  </a:lnTo>
                  <a:lnTo>
                    <a:pt x="60343" y="101528"/>
                  </a:lnTo>
                  <a:lnTo>
                    <a:pt x="55791" y="124079"/>
                  </a:lnTo>
                  <a:lnTo>
                    <a:pt x="58310" y="141051"/>
                  </a:lnTo>
                  <a:lnTo>
                    <a:pt x="65373" y="156035"/>
                  </a:lnTo>
                  <a:lnTo>
                    <a:pt x="76236" y="168280"/>
                  </a:lnTo>
                  <a:lnTo>
                    <a:pt x="90157" y="177037"/>
                  </a:lnTo>
                  <a:lnTo>
                    <a:pt x="137299" y="177037"/>
                  </a:lnTo>
                  <a:lnTo>
                    <a:pt x="151220" y="168280"/>
                  </a:lnTo>
                  <a:lnTo>
                    <a:pt x="162083" y="156035"/>
                  </a:lnTo>
                  <a:lnTo>
                    <a:pt x="166431" y="146812"/>
                  </a:lnTo>
                  <a:lnTo>
                    <a:pt x="113728" y="146812"/>
                  </a:lnTo>
                  <a:lnTo>
                    <a:pt x="104903" y="145028"/>
                  </a:lnTo>
                  <a:lnTo>
                    <a:pt x="97697" y="140160"/>
                  </a:lnTo>
                  <a:lnTo>
                    <a:pt x="92840" y="132935"/>
                  </a:lnTo>
                  <a:lnTo>
                    <a:pt x="91059" y="124079"/>
                  </a:lnTo>
                  <a:lnTo>
                    <a:pt x="92840" y="115296"/>
                  </a:lnTo>
                  <a:lnTo>
                    <a:pt x="97697" y="108108"/>
                  </a:lnTo>
                  <a:lnTo>
                    <a:pt x="104903" y="103254"/>
                  </a:lnTo>
                  <a:lnTo>
                    <a:pt x="113728" y="101473"/>
                  </a:lnTo>
                  <a:lnTo>
                    <a:pt x="167074" y="101473"/>
                  </a:lnTo>
                  <a:lnTo>
                    <a:pt x="154693" y="83121"/>
                  </a:lnTo>
                  <a:lnTo>
                    <a:pt x="136277" y="70715"/>
                  </a:lnTo>
                  <a:lnTo>
                    <a:pt x="113728" y="66167"/>
                  </a:lnTo>
                  <a:close/>
                </a:path>
                <a:path w="536575" h="463550">
                  <a:moveTo>
                    <a:pt x="262890" y="0"/>
                  </a:moveTo>
                  <a:lnTo>
                    <a:pt x="226568" y="7332"/>
                  </a:lnTo>
                  <a:lnTo>
                    <a:pt x="196932" y="27320"/>
                  </a:lnTo>
                  <a:lnTo>
                    <a:pt x="176964" y="56953"/>
                  </a:lnTo>
                  <a:lnTo>
                    <a:pt x="169646" y="93218"/>
                  </a:lnTo>
                  <a:lnTo>
                    <a:pt x="173499" y="119870"/>
                  </a:lnTo>
                  <a:lnTo>
                    <a:pt x="184326" y="143462"/>
                  </a:lnTo>
                  <a:lnTo>
                    <a:pt x="201027" y="162887"/>
                  </a:lnTo>
                  <a:lnTo>
                    <a:pt x="222503" y="177037"/>
                  </a:lnTo>
                  <a:lnTo>
                    <a:pt x="303149" y="177037"/>
                  </a:lnTo>
                  <a:lnTo>
                    <a:pt x="324637" y="162887"/>
                  </a:lnTo>
                  <a:lnTo>
                    <a:pt x="341328" y="143462"/>
                  </a:lnTo>
                  <a:lnTo>
                    <a:pt x="342935" y="139954"/>
                  </a:lnTo>
                  <a:lnTo>
                    <a:pt x="262890" y="139954"/>
                  </a:lnTo>
                  <a:lnTo>
                    <a:pt x="244730" y="136276"/>
                  </a:lnTo>
                  <a:lnTo>
                    <a:pt x="229917" y="126253"/>
                  </a:lnTo>
                  <a:lnTo>
                    <a:pt x="219938" y="111396"/>
                  </a:lnTo>
                  <a:lnTo>
                    <a:pt x="216281" y="93218"/>
                  </a:lnTo>
                  <a:lnTo>
                    <a:pt x="219938" y="75112"/>
                  </a:lnTo>
                  <a:lnTo>
                    <a:pt x="229917" y="60293"/>
                  </a:lnTo>
                  <a:lnTo>
                    <a:pt x="244730" y="50284"/>
                  </a:lnTo>
                  <a:lnTo>
                    <a:pt x="262890" y="46609"/>
                  </a:lnTo>
                  <a:lnTo>
                    <a:pt x="341705" y="46609"/>
                  </a:lnTo>
                  <a:lnTo>
                    <a:pt x="328723" y="27320"/>
                  </a:lnTo>
                  <a:lnTo>
                    <a:pt x="299134" y="7332"/>
                  </a:lnTo>
                  <a:lnTo>
                    <a:pt x="262890" y="0"/>
                  </a:lnTo>
                  <a:close/>
                </a:path>
                <a:path w="536575" h="463550">
                  <a:moveTo>
                    <a:pt x="167074" y="101473"/>
                  </a:moveTo>
                  <a:lnTo>
                    <a:pt x="113728" y="101473"/>
                  </a:lnTo>
                  <a:lnTo>
                    <a:pt x="122546" y="103254"/>
                  </a:lnTo>
                  <a:lnTo>
                    <a:pt x="129747" y="108108"/>
                  </a:lnTo>
                  <a:lnTo>
                    <a:pt x="134604" y="115296"/>
                  </a:lnTo>
                  <a:lnTo>
                    <a:pt x="136385" y="124079"/>
                  </a:lnTo>
                  <a:lnTo>
                    <a:pt x="134604" y="132935"/>
                  </a:lnTo>
                  <a:lnTo>
                    <a:pt x="129747" y="140160"/>
                  </a:lnTo>
                  <a:lnTo>
                    <a:pt x="122546" y="145028"/>
                  </a:lnTo>
                  <a:lnTo>
                    <a:pt x="113728" y="146812"/>
                  </a:lnTo>
                  <a:lnTo>
                    <a:pt x="166431" y="146812"/>
                  </a:lnTo>
                  <a:lnTo>
                    <a:pt x="169146" y="141051"/>
                  </a:lnTo>
                  <a:lnTo>
                    <a:pt x="171665" y="124079"/>
                  </a:lnTo>
                  <a:lnTo>
                    <a:pt x="167111" y="101528"/>
                  </a:lnTo>
                  <a:close/>
                </a:path>
                <a:path w="536575" h="463550">
                  <a:moveTo>
                    <a:pt x="341705" y="46609"/>
                  </a:moveTo>
                  <a:lnTo>
                    <a:pt x="262890" y="46609"/>
                  </a:lnTo>
                  <a:lnTo>
                    <a:pt x="280995" y="50284"/>
                  </a:lnTo>
                  <a:lnTo>
                    <a:pt x="295814" y="60293"/>
                  </a:lnTo>
                  <a:lnTo>
                    <a:pt x="305823" y="75112"/>
                  </a:lnTo>
                  <a:lnTo>
                    <a:pt x="309499" y="93218"/>
                  </a:lnTo>
                  <a:lnTo>
                    <a:pt x="305823" y="111396"/>
                  </a:lnTo>
                  <a:lnTo>
                    <a:pt x="295814" y="126253"/>
                  </a:lnTo>
                  <a:lnTo>
                    <a:pt x="280995" y="136276"/>
                  </a:lnTo>
                  <a:lnTo>
                    <a:pt x="262890" y="139954"/>
                  </a:lnTo>
                  <a:lnTo>
                    <a:pt x="342935" y="139954"/>
                  </a:lnTo>
                  <a:lnTo>
                    <a:pt x="352137" y="119870"/>
                  </a:lnTo>
                  <a:lnTo>
                    <a:pt x="355981" y="93218"/>
                  </a:lnTo>
                  <a:lnTo>
                    <a:pt x="348668" y="56953"/>
                  </a:lnTo>
                  <a:lnTo>
                    <a:pt x="341705" y="46609"/>
                  </a:lnTo>
                  <a:close/>
                </a:path>
              </a:pathLst>
            </a:custGeom>
            <a:solidFill>
              <a:srgbClr val="EB6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11423" y="1874520"/>
              <a:ext cx="487680" cy="378460"/>
            </a:xfrm>
            <a:custGeom>
              <a:avLst/>
              <a:gdLst/>
              <a:ahLst/>
              <a:cxnLst/>
              <a:rect l="l" t="t" r="r" b="b"/>
              <a:pathLst>
                <a:path w="487679" h="378460">
                  <a:moveTo>
                    <a:pt x="448817" y="66801"/>
                  </a:moveTo>
                  <a:lnTo>
                    <a:pt x="38862" y="66801"/>
                  </a:lnTo>
                  <a:lnTo>
                    <a:pt x="23735" y="69879"/>
                  </a:lnTo>
                  <a:lnTo>
                    <a:pt x="11382" y="78279"/>
                  </a:lnTo>
                  <a:lnTo>
                    <a:pt x="3053" y="90751"/>
                  </a:lnTo>
                  <a:lnTo>
                    <a:pt x="0" y="106044"/>
                  </a:lnTo>
                  <a:lnTo>
                    <a:pt x="76" y="339089"/>
                  </a:lnTo>
                  <a:lnTo>
                    <a:pt x="3053" y="354002"/>
                  </a:lnTo>
                  <a:lnTo>
                    <a:pt x="11382" y="366474"/>
                  </a:lnTo>
                  <a:lnTo>
                    <a:pt x="23735" y="374874"/>
                  </a:lnTo>
                  <a:lnTo>
                    <a:pt x="38862" y="377951"/>
                  </a:lnTo>
                  <a:lnTo>
                    <a:pt x="448817" y="377951"/>
                  </a:lnTo>
                  <a:lnTo>
                    <a:pt x="463944" y="374874"/>
                  </a:lnTo>
                  <a:lnTo>
                    <a:pt x="476297" y="366474"/>
                  </a:lnTo>
                  <a:lnTo>
                    <a:pt x="484626" y="354002"/>
                  </a:lnTo>
                  <a:lnTo>
                    <a:pt x="487603" y="339089"/>
                  </a:lnTo>
                  <a:lnTo>
                    <a:pt x="293497" y="339089"/>
                  </a:lnTo>
                  <a:lnTo>
                    <a:pt x="252767" y="330777"/>
                  </a:lnTo>
                  <a:lnTo>
                    <a:pt x="219503" y="308117"/>
                  </a:lnTo>
                  <a:lnTo>
                    <a:pt x="197074" y="274528"/>
                  </a:lnTo>
                  <a:lnTo>
                    <a:pt x="188849" y="233425"/>
                  </a:lnTo>
                  <a:lnTo>
                    <a:pt x="197074" y="192343"/>
                  </a:lnTo>
                  <a:lnTo>
                    <a:pt x="219503" y="158797"/>
                  </a:lnTo>
                  <a:lnTo>
                    <a:pt x="252767" y="136181"/>
                  </a:lnTo>
                  <a:lnTo>
                    <a:pt x="292249" y="128142"/>
                  </a:lnTo>
                  <a:lnTo>
                    <a:pt x="170180" y="128142"/>
                  </a:lnTo>
                  <a:lnTo>
                    <a:pt x="170180" y="104393"/>
                  </a:lnTo>
                  <a:lnTo>
                    <a:pt x="395731" y="104393"/>
                  </a:lnTo>
                  <a:lnTo>
                    <a:pt x="395731" y="96774"/>
                  </a:lnTo>
                  <a:lnTo>
                    <a:pt x="485828" y="96774"/>
                  </a:lnTo>
                  <a:lnTo>
                    <a:pt x="484626" y="90751"/>
                  </a:lnTo>
                  <a:lnTo>
                    <a:pt x="476297" y="78279"/>
                  </a:lnTo>
                  <a:lnTo>
                    <a:pt x="463944" y="69879"/>
                  </a:lnTo>
                  <a:lnTo>
                    <a:pt x="448817" y="66801"/>
                  </a:lnTo>
                  <a:close/>
                </a:path>
                <a:path w="487679" h="378460">
                  <a:moveTo>
                    <a:pt x="395731" y="127888"/>
                  </a:moveTo>
                  <a:lnTo>
                    <a:pt x="293497" y="127888"/>
                  </a:lnTo>
                  <a:lnTo>
                    <a:pt x="334226" y="136181"/>
                  </a:lnTo>
                  <a:lnTo>
                    <a:pt x="367490" y="158797"/>
                  </a:lnTo>
                  <a:lnTo>
                    <a:pt x="389919" y="192343"/>
                  </a:lnTo>
                  <a:lnTo>
                    <a:pt x="398145" y="233425"/>
                  </a:lnTo>
                  <a:lnTo>
                    <a:pt x="389919" y="274528"/>
                  </a:lnTo>
                  <a:lnTo>
                    <a:pt x="367490" y="308117"/>
                  </a:lnTo>
                  <a:lnTo>
                    <a:pt x="334226" y="330777"/>
                  </a:lnTo>
                  <a:lnTo>
                    <a:pt x="293497" y="339089"/>
                  </a:lnTo>
                  <a:lnTo>
                    <a:pt x="487603" y="339089"/>
                  </a:lnTo>
                  <a:lnTo>
                    <a:pt x="487679" y="128142"/>
                  </a:lnTo>
                  <a:lnTo>
                    <a:pt x="395731" y="128142"/>
                  </a:lnTo>
                  <a:lnTo>
                    <a:pt x="395731" y="127888"/>
                  </a:lnTo>
                  <a:close/>
                </a:path>
                <a:path w="487679" h="378460">
                  <a:moveTo>
                    <a:pt x="293497" y="157733"/>
                  </a:moveTo>
                  <a:lnTo>
                    <a:pt x="264249" y="163685"/>
                  </a:lnTo>
                  <a:lnTo>
                    <a:pt x="240395" y="179911"/>
                  </a:lnTo>
                  <a:lnTo>
                    <a:pt x="224327" y="203971"/>
                  </a:lnTo>
                  <a:lnTo>
                    <a:pt x="218439" y="233425"/>
                  </a:lnTo>
                  <a:lnTo>
                    <a:pt x="224327" y="262880"/>
                  </a:lnTo>
                  <a:lnTo>
                    <a:pt x="240395" y="286940"/>
                  </a:lnTo>
                  <a:lnTo>
                    <a:pt x="264249" y="303166"/>
                  </a:lnTo>
                  <a:lnTo>
                    <a:pt x="293497" y="309117"/>
                  </a:lnTo>
                  <a:lnTo>
                    <a:pt x="322691" y="303166"/>
                  </a:lnTo>
                  <a:lnTo>
                    <a:pt x="346551" y="286940"/>
                  </a:lnTo>
                  <a:lnTo>
                    <a:pt x="362648" y="262880"/>
                  </a:lnTo>
                  <a:lnTo>
                    <a:pt x="368553" y="233425"/>
                  </a:lnTo>
                  <a:lnTo>
                    <a:pt x="362648" y="203971"/>
                  </a:lnTo>
                  <a:lnTo>
                    <a:pt x="346551" y="179911"/>
                  </a:lnTo>
                  <a:lnTo>
                    <a:pt x="322691" y="163685"/>
                  </a:lnTo>
                  <a:lnTo>
                    <a:pt x="293497" y="157733"/>
                  </a:lnTo>
                  <a:close/>
                </a:path>
                <a:path w="487679" h="378460">
                  <a:moveTo>
                    <a:pt x="395731" y="104393"/>
                  </a:moveTo>
                  <a:lnTo>
                    <a:pt x="203326" y="104393"/>
                  </a:lnTo>
                  <a:lnTo>
                    <a:pt x="203326" y="128142"/>
                  </a:lnTo>
                  <a:lnTo>
                    <a:pt x="292249" y="128142"/>
                  </a:lnTo>
                  <a:lnTo>
                    <a:pt x="293497" y="127888"/>
                  </a:lnTo>
                  <a:lnTo>
                    <a:pt x="395731" y="127888"/>
                  </a:lnTo>
                  <a:lnTo>
                    <a:pt x="395731" y="104393"/>
                  </a:lnTo>
                  <a:close/>
                </a:path>
                <a:path w="487679" h="378460">
                  <a:moveTo>
                    <a:pt x="485828" y="96774"/>
                  </a:moveTo>
                  <a:lnTo>
                    <a:pt x="459231" y="96774"/>
                  </a:lnTo>
                  <a:lnTo>
                    <a:pt x="459231" y="128142"/>
                  </a:lnTo>
                  <a:lnTo>
                    <a:pt x="487679" y="128142"/>
                  </a:lnTo>
                  <a:lnTo>
                    <a:pt x="487679" y="106044"/>
                  </a:lnTo>
                  <a:lnTo>
                    <a:pt x="485828" y="96774"/>
                  </a:lnTo>
                  <a:close/>
                </a:path>
                <a:path w="487679" h="378460">
                  <a:moveTo>
                    <a:pt x="129031" y="41275"/>
                  </a:moveTo>
                  <a:lnTo>
                    <a:pt x="50164" y="41275"/>
                  </a:lnTo>
                  <a:lnTo>
                    <a:pt x="46989" y="44450"/>
                  </a:lnTo>
                  <a:lnTo>
                    <a:pt x="46989" y="66801"/>
                  </a:lnTo>
                  <a:lnTo>
                    <a:pt x="132080" y="66801"/>
                  </a:lnTo>
                  <a:lnTo>
                    <a:pt x="132080" y="44450"/>
                  </a:lnTo>
                  <a:lnTo>
                    <a:pt x="129031" y="41275"/>
                  </a:lnTo>
                  <a:close/>
                </a:path>
                <a:path w="487679" h="378460">
                  <a:moveTo>
                    <a:pt x="372363" y="0"/>
                  </a:moveTo>
                  <a:lnTo>
                    <a:pt x="214630" y="0"/>
                  </a:lnTo>
                  <a:lnTo>
                    <a:pt x="208280" y="6350"/>
                  </a:lnTo>
                  <a:lnTo>
                    <a:pt x="208280" y="66801"/>
                  </a:lnTo>
                  <a:lnTo>
                    <a:pt x="243839" y="66801"/>
                  </a:lnTo>
                  <a:lnTo>
                    <a:pt x="243839" y="16763"/>
                  </a:lnTo>
                  <a:lnTo>
                    <a:pt x="378587" y="16763"/>
                  </a:lnTo>
                  <a:lnTo>
                    <a:pt x="378587" y="6350"/>
                  </a:lnTo>
                  <a:lnTo>
                    <a:pt x="372363" y="0"/>
                  </a:lnTo>
                  <a:close/>
                </a:path>
                <a:path w="487679" h="378460">
                  <a:moveTo>
                    <a:pt x="378587" y="16763"/>
                  </a:moveTo>
                  <a:lnTo>
                    <a:pt x="343026" y="16763"/>
                  </a:lnTo>
                  <a:lnTo>
                    <a:pt x="343026" y="66801"/>
                  </a:lnTo>
                  <a:lnTo>
                    <a:pt x="378587" y="66801"/>
                  </a:lnTo>
                  <a:lnTo>
                    <a:pt x="378587" y="16763"/>
                  </a:lnTo>
                  <a:close/>
                </a:path>
              </a:pathLst>
            </a:custGeom>
            <a:solidFill>
              <a:srgbClr val="F892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49952" y="1874520"/>
              <a:ext cx="518159" cy="341630"/>
            </a:xfrm>
            <a:custGeom>
              <a:avLst/>
              <a:gdLst/>
              <a:ahLst/>
              <a:cxnLst/>
              <a:rect l="l" t="t" r="r" b="b"/>
              <a:pathLst>
                <a:path w="518160" h="341630">
                  <a:moveTo>
                    <a:pt x="518160" y="0"/>
                  </a:moveTo>
                  <a:lnTo>
                    <a:pt x="0" y="0"/>
                  </a:lnTo>
                  <a:lnTo>
                    <a:pt x="0" y="341375"/>
                  </a:lnTo>
                  <a:lnTo>
                    <a:pt x="518160" y="341375"/>
                  </a:lnTo>
                  <a:lnTo>
                    <a:pt x="518160" y="314959"/>
                  </a:lnTo>
                  <a:lnTo>
                    <a:pt x="28828" y="314959"/>
                  </a:lnTo>
                  <a:lnTo>
                    <a:pt x="28828" y="26415"/>
                  </a:lnTo>
                  <a:lnTo>
                    <a:pt x="518160" y="26415"/>
                  </a:lnTo>
                  <a:lnTo>
                    <a:pt x="518160" y="0"/>
                  </a:lnTo>
                  <a:close/>
                </a:path>
                <a:path w="518160" h="341630">
                  <a:moveTo>
                    <a:pt x="518160" y="26415"/>
                  </a:moveTo>
                  <a:lnTo>
                    <a:pt x="489331" y="26415"/>
                  </a:lnTo>
                  <a:lnTo>
                    <a:pt x="489331" y="314959"/>
                  </a:lnTo>
                  <a:lnTo>
                    <a:pt x="518160" y="314959"/>
                  </a:lnTo>
                  <a:lnTo>
                    <a:pt x="518160" y="26415"/>
                  </a:lnTo>
                  <a:close/>
                </a:path>
                <a:path w="518160" h="341630">
                  <a:moveTo>
                    <a:pt x="191515" y="43687"/>
                  </a:moveTo>
                  <a:lnTo>
                    <a:pt x="50419" y="296037"/>
                  </a:lnTo>
                  <a:lnTo>
                    <a:pt x="466851" y="296037"/>
                  </a:lnTo>
                  <a:lnTo>
                    <a:pt x="426056" y="233806"/>
                  </a:lnTo>
                  <a:lnTo>
                    <a:pt x="297814" y="233806"/>
                  </a:lnTo>
                  <a:lnTo>
                    <a:pt x="191515" y="43687"/>
                  </a:lnTo>
                  <a:close/>
                </a:path>
                <a:path w="518160" h="341630">
                  <a:moveTo>
                    <a:pt x="361950" y="136016"/>
                  </a:moveTo>
                  <a:lnTo>
                    <a:pt x="297814" y="233806"/>
                  </a:lnTo>
                  <a:lnTo>
                    <a:pt x="426056" y="233806"/>
                  </a:lnTo>
                  <a:lnTo>
                    <a:pt x="361950" y="136016"/>
                  </a:lnTo>
                  <a:close/>
                </a:path>
                <a:path w="518160" h="341630">
                  <a:moveTo>
                    <a:pt x="306577" y="72897"/>
                  </a:moveTo>
                  <a:lnTo>
                    <a:pt x="295116" y="75215"/>
                  </a:lnTo>
                  <a:lnTo>
                    <a:pt x="285750" y="81533"/>
                  </a:lnTo>
                  <a:lnTo>
                    <a:pt x="279431" y="90900"/>
                  </a:lnTo>
                  <a:lnTo>
                    <a:pt x="277113" y="102362"/>
                  </a:lnTo>
                  <a:lnTo>
                    <a:pt x="279431" y="113823"/>
                  </a:lnTo>
                  <a:lnTo>
                    <a:pt x="285750" y="123189"/>
                  </a:lnTo>
                  <a:lnTo>
                    <a:pt x="295116" y="129508"/>
                  </a:lnTo>
                  <a:lnTo>
                    <a:pt x="306577" y="131825"/>
                  </a:lnTo>
                  <a:lnTo>
                    <a:pt x="318019" y="129508"/>
                  </a:lnTo>
                  <a:lnTo>
                    <a:pt x="327342" y="123189"/>
                  </a:lnTo>
                  <a:lnTo>
                    <a:pt x="333617" y="113823"/>
                  </a:lnTo>
                  <a:lnTo>
                    <a:pt x="335914" y="102362"/>
                  </a:lnTo>
                  <a:lnTo>
                    <a:pt x="333617" y="90900"/>
                  </a:lnTo>
                  <a:lnTo>
                    <a:pt x="327342" y="81533"/>
                  </a:lnTo>
                  <a:lnTo>
                    <a:pt x="318019" y="75215"/>
                  </a:lnTo>
                  <a:lnTo>
                    <a:pt x="306577" y="72897"/>
                  </a:lnTo>
                  <a:close/>
                </a:path>
              </a:pathLst>
            </a:custGeom>
            <a:solidFill>
              <a:srgbClr val="CE8D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22959" y="1554480"/>
              <a:ext cx="1024128" cy="10119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688336" y="1508760"/>
              <a:ext cx="1143762" cy="114071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75631" y="1557528"/>
              <a:ext cx="1021080" cy="10119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75631" y="3105912"/>
              <a:ext cx="1021080" cy="100583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1247" y="3105912"/>
              <a:ext cx="1005840" cy="100583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47343" y="4669536"/>
              <a:ext cx="999744" cy="99974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752343" y="4660392"/>
              <a:ext cx="1021080" cy="101193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75631" y="4660392"/>
              <a:ext cx="1033272" cy="10088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579107" y="1063957"/>
            <a:ext cx="5038599" cy="6278001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835"/>
              </a:spcBef>
              <a:tabLst>
                <a:tab pos="262890" algn="l"/>
              </a:tabLst>
            </a:pP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Fokus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inovasi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meliputi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produk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,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metode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,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alat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yang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bermanfaat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serta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memiliki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nilai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tambah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dalam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lingkup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:</a:t>
            </a:r>
          </a:p>
          <a:p>
            <a:pPr marL="262255" indent="-250190">
              <a:lnSpc>
                <a:spcPct val="100000"/>
              </a:lnSpc>
              <a:spcBef>
                <a:spcPts val="835"/>
              </a:spcBef>
              <a:buAutoNum type="arabicPeriod"/>
              <a:tabLst>
                <a:tab pos="262890" algn="l"/>
              </a:tabLst>
            </a:pP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Kesehatan,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Bahan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alam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/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bahan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herbal, </a:t>
            </a:r>
            <a:r>
              <a:rPr lang="en-ID" sz="2400" spc="-10" dirty="0" err="1">
                <a:solidFill>
                  <a:srgbClr val="C59B00"/>
                </a:solidFill>
                <a:latin typeface="Carlito"/>
                <a:cs typeface="Carlito"/>
              </a:rPr>
              <a:t>Obat-obatan</a:t>
            </a:r>
            <a:r>
              <a:rPr lang="en-ID" sz="2400" spc="-10" dirty="0">
                <a:solidFill>
                  <a:srgbClr val="C59B00"/>
                </a:solidFill>
                <a:latin typeface="Carlito"/>
                <a:cs typeface="Carlito"/>
              </a:rPr>
              <a:t> &amp;</a:t>
            </a:r>
            <a:r>
              <a:rPr lang="en-ID" sz="2400" spc="70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r>
              <a:rPr lang="en-ID" sz="2400" spc="-20" dirty="0" err="1">
                <a:solidFill>
                  <a:srgbClr val="C59B00"/>
                </a:solidFill>
                <a:latin typeface="Carlito"/>
                <a:cs typeface="Carlito"/>
              </a:rPr>
              <a:t>Kosmetika</a:t>
            </a:r>
            <a:endParaRPr lang="en-ID" sz="2400" spc="-10" dirty="0">
              <a:solidFill>
                <a:srgbClr val="F52977"/>
              </a:solidFill>
              <a:latin typeface="Carlito"/>
              <a:cs typeface="Carlito"/>
            </a:endParaRPr>
          </a:p>
          <a:p>
            <a:pPr marL="262255" indent="-250190">
              <a:lnSpc>
                <a:spcPct val="100000"/>
              </a:lnSpc>
              <a:spcBef>
                <a:spcPts val="835"/>
              </a:spcBef>
              <a:buAutoNum type="arabicPeriod"/>
              <a:tabLst>
                <a:tab pos="262890" algn="l"/>
              </a:tabLst>
            </a:pPr>
            <a:r>
              <a:rPr lang="en-ID" sz="2400" spc="-10" dirty="0" err="1">
                <a:solidFill>
                  <a:srgbClr val="F52977"/>
                </a:solidFill>
                <a:latin typeface="Carlito"/>
                <a:cs typeface="Carlito"/>
              </a:rPr>
              <a:t>Industri</a:t>
            </a:r>
            <a:r>
              <a:rPr lang="en-ID" sz="2400" spc="10" dirty="0">
                <a:solidFill>
                  <a:srgbClr val="F52977"/>
                </a:solidFill>
                <a:latin typeface="Carlito"/>
                <a:cs typeface="Carlito"/>
              </a:rPr>
              <a:t> </a:t>
            </a:r>
            <a:r>
              <a:rPr lang="en-ID" sz="2400" spc="-20" dirty="0" err="1">
                <a:solidFill>
                  <a:srgbClr val="F52977"/>
                </a:solidFill>
                <a:latin typeface="Carlito"/>
                <a:cs typeface="Carlito"/>
              </a:rPr>
              <a:t>Kreatif</a:t>
            </a:r>
            <a:endParaRPr lang="en-ID" sz="2400" dirty="0">
              <a:latin typeface="Carlito"/>
              <a:cs typeface="Carlito"/>
            </a:endParaRPr>
          </a:p>
          <a:p>
            <a:pPr marL="262255" indent="-250190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262890" algn="l"/>
              </a:tabLst>
            </a:pPr>
            <a:r>
              <a:rPr lang="en-ID" sz="2400" spc="-25" dirty="0" err="1">
                <a:solidFill>
                  <a:srgbClr val="EB6F16"/>
                </a:solidFill>
                <a:latin typeface="Carlito"/>
                <a:cs typeface="Carlito"/>
              </a:rPr>
              <a:t>Teknologi</a:t>
            </a:r>
            <a:r>
              <a:rPr lang="en-ID" sz="2400" spc="-25" dirty="0">
                <a:solidFill>
                  <a:srgbClr val="EB6F16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EB6F16"/>
                </a:solidFill>
                <a:latin typeface="Carlito"/>
                <a:cs typeface="Carlito"/>
              </a:rPr>
              <a:t>Informasi</a:t>
            </a:r>
            <a:r>
              <a:rPr lang="en-ID" sz="2400" spc="-15" dirty="0">
                <a:solidFill>
                  <a:srgbClr val="EB6F16"/>
                </a:solidFill>
                <a:latin typeface="Carlito"/>
                <a:cs typeface="Carlito"/>
              </a:rPr>
              <a:t> </a:t>
            </a:r>
            <a:r>
              <a:rPr lang="en-ID" sz="2400" spc="-10" dirty="0">
                <a:solidFill>
                  <a:srgbClr val="EB6F16"/>
                </a:solidFill>
                <a:latin typeface="Carlito"/>
                <a:cs typeface="Carlito"/>
              </a:rPr>
              <a:t>&amp;</a:t>
            </a:r>
            <a:r>
              <a:rPr lang="en-ID" sz="2400" spc="75" dirty="0">
                <a:solidFill>
                  <a:srgbClr val="EB6F16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EB6F16"/>
                </a:solidFill>
                <a:latin typeface="Carlito"/>
                <a:cs typeface="Carlito"/>
              </a:rPr>
              <a:t>Komunikasi</a:t>
            </a:r>
            <a:endParaRPr lang="en-ID" sz="2400" dirty="0">
              <a:latin typeface="Carlito"/>
              <a:cs typeface="Carlito"/>
            </a:endParaRPr>
          </a:p>
          <a:p>
            <a:pPr marL="262255" indent="-25019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262890" algn="l"/>
              </a:tabLst>
            </a:pPr>
            <a:r>
              <a:rPr lang="en-ID" sz="2400" spc="-20" dirty="0" err="1">
                <a:solidFill>
                  <a:srgbClr val="00AFEF"/>
                </a:solidFill>
                <a:latin typeface="Carlito"/>
                <a:cs typeface="Carlito"/>
              </a:rPr>
              <a:t>Rekayasa</a:t>
            </a:r>
            <a:r>
              <a:rPr lang="en-ID" sz="2400" spc="-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lang="en-ID" sz="2400" spc="-25" dirty="0" err="1">
                <a:solidFill>
                  <a:srgbClr val="00AFEF"/>
                </a:solidFill>
                <a:latin typeface="Carlito"/>
                <a:cs typeface="Carlito"/>
              </a:rPr>
              <a:t>Teknologi</a:t>
            </a:r>
            <a:r>
              <a:rPr lang="en-ID" sz="2400" spc="-2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lang="en-ID" sz="2400" spc="-5" dirty="0">
                <a:solidFill>
                  <a:srgbClr val="00AFEF"/>
                </a:solidFill>
                <a:latin typeface="Carlito"/>
                <a:cs typeface="Carlito"/>
              </a:rPr>
              <a:t>&amp;</a:t>
            </a:r>
            <a:r>
              <a:rPr lang="en-ID" sz="2400" spc="5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lang="en-ID" sz="2400" spc="-10" dirty="0">
                <a:solidFill>
                  <a:srgbClr val="00AFEF"/>
                </a:solidFill>
                <a:latin typeface="Carlito"/>
                <a:cs typeface="Carlito"/>
              </a:rPr>
              <a:t>Alat</a:t>
            </a:r>
            <a:endParaRPr lang="en-ID" sz="2400" dirty="0">
              <a:latin typeface="Carlito"/>
              <a:cs typeface="Carlito"/>
            </a:endParaRPr>
          </a:p>
          <a:p>
            <a:pPr marL="261620" indent="-249554">
              <a:lnSpc>
                <a:spcPct val="100000"/>
              </a:lnSpc>
              <a:spcBef>
                <a:spcPts val="750"/>
              </a:spcBef>
              <a:buAutoNum type="arabicPeriod"/>
              <a:tabLst>
                <a:tab pos="262255" algn="l"/>
              </a:tabLst>
            </a:pPr>
            <a:r>
              <a:rPr lang="en-ID" sz="2400" spc="-10" dirty="0">
                <a:solidFill>
                  <a:srgbClr val="5DE608"/>
                </a:solidFill>
                <a:latin typeface="Carlito"/>
                <a:cs typeface="Carlito"/>
              </a:rPr>
              <a:t>Pendidikan</a:t>
            </a:r>
            <a:endParaRPr lang="en-ID" sz="2400" dirty="0">
              <a:latin typeface="Carlito"/>
              <a:cs typeface="Carlito"/>
            </a:endParaRPr>
          </a:p>
          <a:p>
            <a:pPr marL="262255" indent="-25019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62890" algn="l"/>
              </a:tabLst>
            </a:pPr>
            <a:r>
              <a:rPr lang="en-ID" sz="2400" spc="-10" dirty="0">
                <a:solidFill>
                  <a:srgbClr val="FF0000"/>
                </a:solidFill>
                <a:latin typeface="Carlito"/>
                <a:cs typeface="Carlito"/>
              </a:rPr>
              <a:t>Sosial</a:t>
            </a:r>
            <a:r>
              <a:rPr lang="en-ID" sz="2400" spc="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ID" sz="2400" spc="-15" dirty="0" err="1">
                <a:solidFill>
                  <a:srgbClr val="FF0000"/>
                </a:solidFill>
                <a:latin typeface="Carlito"/>
                <a:cs typeface="Carlito"/>
              </a:rPr>
              <a:t>Budaya</a:t>
            </a:r>
            <a:endParaRPr lang="en-ID" sz="2400" dirty="0">
              <a:latin typeface="Carlito"/>
              <a:cs typeface="Carlito"/>
            </a:endParaRPr>
          </a:p>
          <a:p>
            <a:pPr marL="12065">
              <a:lnSpc>
                <a:spcPct val="100000"/>
              </a:lnSpc>
              <a:spcBef>
                <a:spcPts val="750"/>
              </a:spcBef>
              <a:tabLst>
                <a:tab pos="391160" algn="l"/>
              </a:tabLst>
            </a:pP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7.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Agrobisnis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dan </a:t>
            </a:r>
            <a:r>
              <a:rPr lang="en-ID" sz="2400" spc="-15" dirty="0" err="1">
                <a:solidFill>
                  <a:srgbClr val="C59B00"/>
                </a:solidFill>
                <a:latin typeface="Carlito"/>
                <a:cs typeface="Carlito"/>
              </a:rPr>
              <a:t>pangan</a:t>
            </a:r>
            <a:r>
              <a:rPr lang="en-ID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</a:p>
          <a:p>
            <a:pPr marL="12065">
              <a:lnSpc>
                <a:spcPct val="100000"/>
              </a:lnSpc>
              <a:spcBef>
                <a:spcPts val="750"/>
              </a:spcBef>
              <a:tabLst>
                <a:tab pos="391160" algn="l"/>
              </a:tabLst>
            </a:pPr>
            <a:endParaRPr lang="en-ID" sz="2400" dirty="0">
              <a:latin typeface="Carlito"/>
              <a:cs typeface="Carlito"/>
            </a:endParaRPr>
          </a:p>
          <a:p>
            <a:pPr marL="12065">
              <a:lnSpc>
                <a:spcPct val="100000"/>
              </a:lnSpc>
              <a:spcBef>
                <a:spcPts val="835"/>
              </a:spcBef>
              <a:tabLst>
                <a:tab pos="262890" algn="l"/>
              </a:tabLst>
            </a:pPr>
            <a:endParaRPr lang="en-ID" sz="2400" spc="-15" dirty="0">
              <a:solidFill>
                <a:srgbClr val="C59B00"/>
              </a:solidFill>
              <a:latin typeface="Carlito"/>
              <a:cs typeface="Carlito"/>
            </a:endParaRPr>
          </a:p>
          <a:p>
            <a:pPr marL="12065">
              <a:lnSpc>
                <a:spcPct val="100000"/>
              </a:lnSpc>
              <a:spcBef>
                <a:spcPts val="750"/>
              </a:spcBef>
              <a:tabLst>
                <a:tab pos="391160" algn="l"/>
              </a:tabLst>
            </a:pPr>
            <a:r>
              <a:rPr lang="en-US" sz="2400" spc="-15" dirty="0">
                <a:solidFill>
                  <a:srgbClr val="C59B00"/>
                </a:solidFill>
                <a:latin typeface="Carlito"/>
                <a:cs typeface="Carlito"/>
              </a:rPr>
              <a:t> 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26664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270276"/>
            <a:ext cx="37858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spc="-280" dirty="0">
                <a:solidFill>
                  <a:srgbClr val="404040"/>
                </a:solidFill>
                <a:latin typeface="Arial"/>
                <a:cs typeface="Arial"/>
              </a:rPr>
              <a:t>Kategori</a:t>
            </a:r>
            <a:r>
              <a:rPr sz="4800" b="0" spc="-4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4800" b="0" spc="-350" dirty="0">
                <a:solidFill>
                  <a:srgbClr val="404040"/>
                </a:solidFill>
                <a:latin typeface="Arial"/>
                <a:cs typeface="Arial"/>
              </a:rPr>
              <a:t>Lomba</a:t>
            </a:r>
            <a:endParaRPr sz="48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1507415"/>
            <a:ext cx="7059088" cy="3774085"/>
            <a:chOff x="3767328" y="1621536"/>
            <a:chExt cx="4849495" cy="4444365"/>
          </a:xfrm>
        </p:grpSpPr>
        <p:sp>
          <p:nvSpPr>
            <p:cNvPr id="6" name="object 6"/>
            <p:cNvSpPr/>
            <p:nvPr/>
          </p:nvSpPr>
          <p:spPr>
            <a:xfrm>
              <a:off x="3767328" y="5455919"/>
              <a:ext cx="4849495" cy="609600"/>
            </a:xfrm>
            <a:custGeom>
              <a:avLst/>
              <a:gdLst/>
              <a:ahLst/>
              <a:cxnLst/>
              <a:rect l="l" t="t" r="r" b="b"/>
              <a:pathLst>
                <a:path w="4849495" h="609600">
                  <a:moveTo>
                    <a:pt x="350520" y="58674"/>
                  </a:moveTo>
                  <a:lnTo>
                    <a:pt x="335419" y="20193"/>
                  </a:lnTo>
                  <a:lnTo>
                    <a:pt x="323596" y="10566"/>
                  </a:lnTo>
                  <a:lnTo>
                    <a:pt x="323596" y="60833"/>
                  </a:lnTo>
                  <a:lnTo>
                    <a:pt x="323596" y="507873"/>
                  </a:lnTo>
                  <a:lnTo>
                    <a:pt x="200533" y="507873"/>
                  </a:lnTo>
                  <a:lnTo>
                    <a:pt x="200533" y="562076"/>
                  </a:lnTo>
                  <a:lnTo>
                    <a:pt x="198539" y="571957"/>
                  </a:lnTo>
                  <a:lnTo>
                    <a:pt x="193128" y="580021"/>
                  </a:lnTo>
                  <a:lnTo>
                    <a:pt x="185102" y="585457"/>
                  </a:lnTo>
                  <a:lnTo>
                    <a:pt x="175260" y="587451"/>
                  </a:lnTo>
                  <a:lnTo>
                    <a:pt x="165404" y="585457"/>
                  </a:lnTo>
                  <a:lnTo>
                    <a:pt x="157378" y="580021"/>
                  </a:lnTo>
                  <a:lnTo>
                    <a:pt x="151968" y="571957"/>
                  </a:lnTo>
                  <a:lnTo>
                    <a:pt x="149987" y="562076"/>
                  </a:lnTo>
                  <a:lnTo>
                    <a:pt x="151968" y="552196"/>
                  </a:lnTo>
                  <a:lnTo>
                    <a:pt x="157378" y="544131"/>
                  </a:lnTo>
                  <a:lnTo>
                    <a:pt x="165404" y="538695"/>
                  </a:lnTo>
                  <a:lnTo>
                    <a:pt x="175260" y="536689"/>
                  </a:lnTo>
                  <a:lnTo>
                    <a:pt x="185102" y="538695"/>
                  </a:lnTo>
                  <a:lnTo>
                    <a:pt x="193128" y="544131"/>
                  </a:lnTo>
                  <a:lnTo>
                    <a:pt x="198539" y="552196"/>
                  </a:lnTo>
                  <a:lnTo>
                    <a:pt x="200533" y="562076"/>
                  </a:lnTo>
                  <a:lnTo>
                    <a:pt x="200533" y="507873"/>
                  </a:lnTo>
                  <a:lnTo>
                    <a:pt x="26924" y="507873"/>
                  </a:lnTo>
                  <a:lnTo>
                    <a:pt x="26924" y="60833"/>
                  </a:lnTo>
                  <a:lnTo>
                    <a:pt x="323596" y="60833"/>
                  </a:lnTo>
                  <a:lnTo>
                    <a:pt x="323596" y="10566"/>
                  </a:lnTo>
                  <a:lnTo>
                    <a:pt x="314833" y="4622"/>
                  </a:lnTo>
                  <a:lnTo>
                    <a:pt x="292100" y="0"/>
                  </a:lnTo>
                  <a:lnTo>
                    <a:pt x="225806" y="0"/>
                  </a:lnTo>
                  <a:lnTo>
                    <a:pt x="225806" y="24638"/>
                  </a:lnTo>
                  <a:lnTo>
                    <a:pt x="225806" y="35941"/>
                  </a:lnTo>
                  <a:lnTo>
                    <a:pt x="221234" y="40513"/>
                  </a:lnTo>
                  <a:lnTo>
                    <a:pt x="129286" y="40513"/>
                  </a:lnTo>
                  <a:lnTo>
                    <a:pt x="124714" y="35941"/>
                  </a:lnTo>
                  <a:lnTo>
                    <a:pt x="124714" y="24638"/>
                  </a:lnTo>
                  <a:lnTo>
                    <a:pt x="129286" y="20193"/>
                  </a:lnTo>
                  <a:lnTo>
                    <a:pt x="221234" y="20193"/>
                  </a:lnTo>
                  <a:lnTo>
                    <a:pt x="225806" y="24638"/>
                  </a:lnTo>
                  <a:lnTo>
                    <a:pt x="225806" y="0"/>
                  </a:lnTo>
                  <a:lnTo>
                    <a:pt x="58420" y="0"/>
                  </a:lnTo>
                  <a:lnTo>
                    <a:pt x="35674" y="4622"/>
                  </a:lnTo>
                  <a:lnTo>
                    <a:pt x="17106" y="17195"/>
                  </a:lnTo>
                  <a:lnTo>
                    <a:pt x="4584" y="35852"/>
                  </a:lnTo>
                  <a:lnTo>
                    <a:pt x="0" y="58674"/>
                  </a:lnTo>
                  <a:lnTo>
                    <a:pt x="0" y="550887"/>
                  </a:lnTo>
                  <a:lnTo>
                    <a:pt x="4584" y="573747"/>
                  </a:lnTo>
                  <a:lnTo>
                    <a:pt x="17106" y="592404"/>
                  </a:lnTo>
                  <a:lnTo>
                    <a:pt x="35674" y="604989"/>
                  </a:lnTo>
                  <a:lnTo>
                    <a:pt x="58420" y="609600"/>
                  </a:lnTo>
                  <a:lnTo>
                    <a:pt x="292100" y="609600"/>
                  </a:lnTo>
                  <a:lnTo>
                    <a:pt x="333400" y="592404"/>
                  </a:lnTo>
                  <a:lnTo>
                    <a:pt x="350520" y="550887"/>
                  </a:lnTo>
                  <a:lnTo>
                    <a:pt x="350520" y="536689"/>
                  </a:lnTo>
                  <a:lnTo>
                    <a:pt x="350520" y="507873"/>
                  </a:lnTo>
                  <a:lnTo>
                    <a:pt x="350520" y="60833"/>
                  </a:lnTo>
                  <a:lnTo>
                    <a:pt x="350520" y="58674"/>
                  </a:lnTo>
                  <a:close/>
                </a:path>
                <a:path w="4849495" h="609600">
                  <a:moveTo>
                    <a:pt x="4849368" y="545731"/>
                  </a:moveTo>
                  <a:lnTo>
                    <a:pt x="4842484" y="522147"/>
                  </a:lnTo>
                  <a:lnTo>
                    <a:pt x="4832604" y="488226"/>
                  </a:lnTo>
                  <a:lnTo>
                    <a:pt x="4791329" y="346519"/>
                  </a:lnTo>
                  <a:lnTo>
                    <a:pt x="4791202" y="346519"/>
                  </a:lnTo>
                  <a:lnTo>
                    <a:pt x="4791202" y="325882"/>
                  </a:lnTo>
                  <a:lnTo>
                    <a:pt x="4791202" y="60325"/>
                  </a:lnTo>
                  <a:lnTo>
                    <a:pt x="4791202" y="39624"/>
                  </a:lnTo>
                  <a:lnTo>
                    <a:pt x="4758055" y="39624"/>
                  </a:lnTo>
                  <a:lnTo>
                    <a:pt x="4758055" y="60325"/>
                  </a:lnTo>
                  <a:lnTo>
                    <a:pt x="4758055" y="325882"/>
                  </a:lnTo>
                  <a:lnTo>
                    <a:pt x="4619117" y="325882"/>
                  </a:lnTo>
                  <a:lnTo>
                    <a:pt x="4619117" y="522147"/>
                  </a:lnTo>
                  <a:lnTo>
                    <a:pt x="4448683" y="522147"/>
                  </a:lnTo>
                  <a:lnTo>
                    <a:pt x="4459605" y="488226"/>
                  </a:lnTo>
                  <a:lnTo>
                    <a:pt x="4608195" y="488226"/>
                  </a:lnTo>
                  <a:lnTo>
                    <a:pt x="4619117" y="522147"/>
                  </a:lnTo>
                  <a:lnTo>
                    <a:pt x="4619117" y="325882"/>
                  </a:lnTo>
                  <a:lnTo>
                    <a:pt x="4309745" y="325882"/>
                  </a:lnTo>
                  <a:lnTo>
                    <a:pt x="4309745" y="60325"/>
                  </a:lnTo>
                  <a:lnTo>
                    <a:pt x="4758055" y="60325"/>
                  </a:lnTo>
                  <a:lnTo>
                    <a:pt x="4758055" y="39624"/>
                  </a:lnTo>
                  <a:lnTo>
                    <a:pt x="4276598" y="39624"/>
                  </a:lnTo>
                  <a:lnTo>
                    <a:pt x="4276598" y="346519"/>
                  </a:lnTo>
                  <a:lnTo>
                    <a:pt x="4276471" y="346519"/>
                  </a:lnTo>
                  <a:lnTo>
                    <a:pt x="4218432" y="545731"/>
                  </a:lnTo>
                  <a:lnTo>
                    <a:pt x="4218432" y="573024"/>
                  </a:lnTo>
                  <a:lnTo>
                    <a:pt x="4849368" y="573024"/>
                  </a:lnTo>
                  <a:lnTo>
                    <a:pt x="4849368" y="545731"/>
                  </a:lnTo>
                  <a:close/>
                </a:path>
              </a:pathLst>
            </a:custGeom>
            <a:solidFill>
              <a:srgbClr val="FFC9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54880" y="1621536"/>
              <a:ext cx="2593848" cy="40081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1C15F89-6BBC-4DD6-89B4-A7E68B8A6E1F}"/>
              </a:ext>
            </a:extLst>
          </p:cNvPr>
          <p:cNvSpPr txBox="1"/>
          <p:nvPr/>
        </p:nvSpPr>
        <p:spPr>
          <a:xfrm>
            <a:off x="6019800" y="997797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b="1" dirty="0" err="1"/>
              <a:t>Kriteria</a:t>
            </a:r>
            <a:r>
              <a:rPr lang="en-US" b="1" dirty="0"/>
              <a:t> </a:t>
            </a:r>
            <a:r>
              <a:rPr lang="en-US" b="1" dirty="0" err="1"/>
              <a:t>Peserta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n-US" dirty="0" err="1"/>
              <a:t>Seluruh</a:t>
            </a:r>
            <a:r>
              <a:rPr lang="en-US" dirty="0"/>
              <a:t> civitas STIKES Nasional </a:t>
            </a:r>
            <a:r>
              <a:rPr lang="en-US" dirty="0" err="1"/>
              <a:t>meliputi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Dosen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Tendik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Staff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Mahasiswa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Alumni</a:t>
            </a:r>
          </a:p>
          <a:p>
            <a:r>
              <a:rPr lang="en-US" dirty="0"/>
              <a:t>(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berkolaborasi</a:t>
            </a:r>
            <a:r>
              <a:rPr lang="en-US" dirty="0"/>
              <a:t>)</a:t>
            </a:r>
          </a:p>
          <a:p>
            <a:r>
              <a:rPr lang="en-US" dirty="0"/>
              <a:t>3. </a:t>
            </a:r>
            <a:r>
              <a:rPr lang="en-US" dirty="0" err="1"/>
              <a:t>Perwakilan</a:t>
            </a:r>
            <a:r>
              <a:rPr lang="en-US" dirty="0"/>
              <a:t> Prodi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minimal 1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Inovasi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B. </a:t>
            </a:r>
            <a:r>
              <a:rPr lang="en-US" b="1" dirty="0" err="1"/>
              <a:t>Kriteria</a:t>
            </a:r>
            <a:r>
              <a:rPr lang="en-US" b="1" dirty="0"/>
              <a:t> </a:t>
            </a:r>
            <a:r>
              <a:rPr lang="en-US" b="1" dirty="0" err="1"/>
              <a:t>Produk</a:t>
            </a:r>
            <a:r>
              <a:rPr lang="en-US" b="1" dirty="0"/>
              <a:t> </a:t>
            </a:r>
            <a:r>
              <a:rPr lang="en-US" b="1" dirty="0" err="1"/>
              <a:t>usulan</a:t>
            </a:r>
            <a:endParaRPr lang="en-US" b="1" dirty="0"/>
          </a:p>
          <a:p>
            <a:pPr marL="342900" indent="-342900">
              <a:buAutoNum type="arabicPeriod"/>
            </a:pP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 </a:t>
            </a:r>
            <a:r>
              <a:rPr lang="en-US" dirty="0" err="1"/>
              <a:t>kriteria</a:t>
            </a:r>
            <a:r>
              <a:rPr lang="en-US" dirty="0"/>
              <a:t> focus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Inovasi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diikutkan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sejenis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097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8076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773678" y="1369313"/>
            <a:ext cx="9037321" cy="806450"/>
            <a:chOff x="2773679" y="1369313"/>
            <a:chExt cx="8719820" cy="806450"/>
          </a:xfrm>
        </p:grpSpPr>
        <p:sp>
          <p:nvSpPr>
            <p:cNvPr id="4" name="object 4"/>
            <p:cNvSpPr/>
            <p:nvPr/>
          </p:nvSpPr>
          <p:spPr>
            <a:xfrm>
              <a:off x="2773679" y="1386839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E629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6971" y="1388363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6971" y="1388363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E629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708016" y="1324432"/>
            <a:ext cx="695058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spc="-10" dirty="0">
                <a:latin typeface="Arial"/>
                <a:cs typeface="Arial"/>
              </a:rPr>
              <a:t>Merupakan hasil </a:t>
            </a:r>
            <a:r>
              <a:rPr sz="1700" b="1" spc="-5" dirty="0">
                <a:latin typeface="Arial"/>
                <a:cs typeface="Arial"/>
              </a:rPr>
              <a:t>kreativitas </a:t>
            </a:r>
            <a:r>
              <a:rPr sz="1700" b="1" spc="-10" dirty="0">
                <a:latin typeface="Arial"/>
                <a:cs typeface="Arial"/>
              </a:rPr>
              <a:t>dan inovasi </a:t>
            </a:r>
            <a:r>
              <a:rPr sz="1700" spc="-10" dirty="0">
                <a:latin typeface="Arial"/>
                <a:cs typeface="Arial"/>
              </a:rPr>
              <a:t>perorangan </a:t>
            </a:r>
            <a:r>
              <a:rPr sz="1700" spc="-5" dirty="0" err="1">
                <a:latin typeface="Arial"/>
                <a:cs typeface="Arial"/>
              </a:rPr>
              <a:t>atau</a:t>
            </a:r>
            <a:r>
              <a:rPr sz="1700" spc="360" dirty="0">
                <a:latin typeface="Arial"/>
                <a:cs typeface="Arial"/>
              </a:rPr>
              <a:t> </a:t>
            </a:r>
            <a:r>
              <a:rPr sz="1700" spc="-5" dirty="0" err="1">
                <a:latin typeface="Arial"/>
                <a:cs typeface="Arial"/>
              </a:rPr>
              <a:t>kelom</a:t>
            </a:r>
            <a:r>
              <a:rPr lang="en-US" sz="1700" spc="-5" dirty="0" err="1">
                <a:latin typeface="Arial"/>
                <a:cs typeface="Arial"/>
              </a:rPr>
              <a:t>pok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8016" y="1584197"/>
            <a:ext cx="6721984" cy="54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700" spc="-10" dirty="0">
                <a:latin typeface="Arial"/>
                <a:cs typeface="Arial"/>
              </a:rPr>
              <a:t>yang </a:t>
            </a:r>
            <a:r>
              <a:rPr sz="1700" spc="-5" dirty="0">
                <a:latin typeface="Arial"/>
                <a:cs typeface="Arial"/>
              </a:rPr>
              <a:t>telah diterapkan </a:t>
            </a:r>
            <a:r>
              <a:rPr sz="1700" spc="-10" dirty="0">
                <a:latin typeface="Arial"/>
                <a:cs typeface="Arial"/>
              </a:rPr>
              <a:t>di daerah </a:t>
            </a:r>
            <a:r>
              <a:rPr sz="1700" spc="-5" dirty="0">
                <a:latin typeface="Arial"/>
                <a:cs typeface="Arial"/>
              </a:rPr>
              <a:t>lokasi </a:t>
            </a:r>
            <a:r>
              <a:rPr sz="1700" spc="-10" dirty="0">
                <a:latin typeface="Arial"/>
                <a:cs typeface="Arial"/>
              </a:rPr>
              <a:t>Inventor/</a:t>
            </a:r>
            <a:r>
              <a:rPr sz="1700" spc="-10" dirty="0" err="1">
                <a:latin typeface="Arial"/>
                <a:cs typeface="Arial"/>
              </a:rPr>
              <a:t>Inovator</a:t>
            </a:r>
            <a:r>
              <a:rPr sz="1700" spc="-10" dirty="0">
                <a:latin typeface="Arial"/>
                <a:cs typeface="Arial"/>
              </a:rPr>
              <a:t> </a:t>
            </a:r>
            <a:r>
              <a:rPr sz="1700" spc="-10" dirty="0" err="1">
                <a:latin typeface="Arial"/>
                <a:cs typeface="Arial"/>
              </a:rPr>
              <a:t>maupun</a:t>
            </a:r>
            <a:r>
              <a:rPr sz="1700" spc="-10" dirty="0">
                <a:latin typeface="Arial"/>
                <a:cs typeface="Arial"/>
              </a:rPr>
              <a:t> daerah lainnya di wilayah </a:t>
            </a:r>
            <a:r>
              <a:rPr sz="1700" spc="-5" dirty="0" err="1">
                <a:latin typeface="Arial"/>
                <a:cs typeface="Arial"/>
              </a:rPr>
              <a:t>Jawa</a:t>
            </a:r>
            <a:r>
              <a:rPr sz="1700" spc="140" dirty="0">
                <a:latin typeface="Arial"/>
                <a:cs typeface="Arial"/>
              </a:rPr>
              <a:t> </a:t>
            </a:r>
            <a:r>
              <a:rPr sz="1700" spc="-45" dirty="0">
                <a:latin typeface="Arial"/>
                <a:cs typeface="Arial"/>
              </a:rPr>
              <a:t>Tengah</a:t>
            </a:r>
            <a:r>
              <a:rPr lang="en-US" sz="1700" spc="-45" dirty="0">
                <a:latin typeface="Arial"/>
                <a:cs typeface="Arial"/>
              </a:rPr>
              <a:t>/Indonesia</a:t>
            </a:r>
            <a:endParaRPr sz="17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773679" y="2298954"/>
            <a:ext cx="9017708" cy="806450"/>
            <a:chOff x="2773679" y="2298954"/>
            <a:chExt cx="8719820" cy="806450"/>
          </a:xfrm>
        </p:grpSpPr>
        <p:sp>
          <p:nvSpPr>
            <p:cNvPr id="10" name="object 10"/>
            <p:cNvSpPr/>
            <p:nvPr/>
          </p:nvSpPr>
          <p:spPr>
            <a:xfrm>
              <a:off x="2773679" y="2316480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EF76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66971" y="2318004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66971" y="2318004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EF76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2773679" y="3231642"/>
            <a:ext cx="9017708" cy="806450"/>
            <a:chOff x="2773679" y="3231642"/>
            <a:chExt cx="8719820" cy="806450"/>
          </a:xfrm>
        </p:grpSpPr>
        <p:sp>
          <p:nvSpPr>
            <p:cNvPr id="14" name="object 14"/>
            <p:cNvSpPr/>
            <p:nvPr/>
          </p:nvSpPr>
          <p:spPr>
            <a:xfrm>
              <a:off x="2773679" y="3249168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F4B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66971" y="3250692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66971" y="3250692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4BC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619625" y="3457702"/>
            <a:ext cx="56972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Dapat </a:t>
            </a:r>
            <a:r>
              <a:rPr sz="1800" b="1" dirty="0">
                <a:latin typeface="Arial"/>
                <a:cs typeface="Arial"/>
              </a:rPr>
              <a:t>dideseminasikan </a:t>
            </a:r>
            <a:r>
              <a:rPr sz="1800" dirty="0">
                <a:latin typeface="Arial"/>
                <a:cs typeface="Arial"/>
              </a:rPr>
              <a:t>dan </a:t>
            </a:r>
            <a:r>
              <a:rPr sz="1800" b="1" dirty="0">
                <a:latin typeface="Arial"/>
                <a:cs typeface="Arial"/>
              </a:rPr>
              <a:t>diterapkan </a:t>
            </a:r>
            <a:r>
              <a:rPr sz="1800" dirty="0">
                <a:latin typeface="Arial"/>
                <a:cs typeface="Arial"/>
              </a:rPr>
              <a:t>di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masyarakat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773679" y="4161282"/>
            <a:ext cx="9017708" cy="806450"/>
            <a:chOff x="2773679" y="4161282"/>
            <a:chExt cx="8719820" cy="806450"/>
          </a:xfrm>
        </p:grpSpPr>
        <p:sp>
          <p:nvSpPr>
            <p:cNvPr id="19" name="object 19"/>
            <p:cNvSpPr/>
            <p:nvPr/>
          </p:nvSpPr>
          <p:spPr>
            <a:xfrm>
              <a:off x="2773679" y="4178808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1ED3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66971" y="4180332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66971" y="4180332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1ED3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960877" y="1468069"/>
            <a:ext cx="556260" cy="3389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01</a:t>
            </a: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3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02</a:t>
            </a: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3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03</a:t>
            </a: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3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04</a:t>
            </a:r>
            <a:endParaRPr sz="37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16271" y="4422775"/>
            <a:ext cx="5591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"/>
                <a:cs typeface="Arial"/>
              </a:rPr>
              <a:t>Teknologinya </a:t>
            </a:r>
            <a:r>
              <a:rPr sz="1800" dirty="0">
                <a:latin typeface="Arial"/>
                <a:cs typeface="Arial"/>
              </a:rPr>
              <a:t>dapat diaplikasikan dalam </a:t>
            </a:r>
            <a:r>
              <a:rPr sz="1800" b="1" dirty="0">
                <a:latin typeface="Arial"/>
                <a:cs typeface="Arial"/>
              </a:rPr>
              <a:t>skala</a:t>
            </a:r>
            <a:r>
              <a:rPr sz="1800" b="1" spc="-1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industri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773679" y="5090921"/>
            <a:ext cx="8998138" cy="1001394"/>
            <a:chOff x="2773679" y="5090921"/>
            <a:chExt cx="8719820" cy="1001394"/>
          </a:xfrm>
        </p:grpSpPr>
        <p:sp>
          <p:nvSpPr>
            <p:cNvPr id="25" name="object 25"/>
            <p:cNvSpPr/>
            <p:nvPr/>
          </p:nvSpPr>
          <p:spPr>
            <a:xfrm>
              <a:off x="2773679" y="5108447"/>
              <a:ext cx="1487805" cy="963294"/>
            </a:xfrm>
            <a:custGeom>
              <a:avLst/>
              <a:gdLst/>
              <a:ahLst/>
              <a:cxnLst/>
              <a:rect l="l" t="t" r="r" b="b"/>
              <a:pathLst>
                <a:path w="1487804" h="963295">
                  <a:moveTo>
                    <a:pt x="958469" y="0"/>
                  </a:moveTo>
                  <a:lnTo>
                    <a:pt x="0" y="0"/>
                  </a:lnTo>
                  <a:lnTo>
                    <a:pt x="0" y="963167"/>
                  </a:lnTo>
                  <a:lnTo>
                    <a:pt x="958469" y="963167"/>
                  </a:lnTo>
                  <a:lnTo>
                    <a:pt x="1487423" y="481583"/>
                  </a:lnTo>
                  <a:lnTo>
                    <a:pt x="958469" y="0"/>
                  </a:lnTo>
                  <a:close/>
                </a:path>
              </a:pathLst>
            </a:custGeom>
            <a:solidFill>
              <a:srgbClr val="1C7C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66971" y="5109971"/>
              <a:ext cx="7507605" cy="963294"/>
            </a:xfrm>
            <a:custGeom>
              <a:avLst/>
              <a:gdLst/>
              <a:ahLst/>
              <a:cxnLst/>
              <a:rect l="l" t="t" r="r" b="b"/>
              <a:pathLst>
                <a:path w="7507605" h="963295">
                  <a:moveTo>
                    <a:pt x="7507224" y="0"/>
                  </a:moveTo>
                  <a:lnTo>
                    <a:pt x="0" y="0"/>
                  </a:lnTo>
                  <a:lnTo>
                    <a:pt x="460120" y="481583"/>
                  </a:lnTo>
                  <a:lnTo>
                    <a:pt x="0" y="963167"/>
                  </a:lnTo>
                  <a:lnTo>
                    <a:pt x="7507224" y="963167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66971" y="5109971"/>
              <a:ext cx="7507605" cy="963294"/>
            </a:xfrm>
            <a:custGeom>
              <a:avLst/>
              <a:gdLst/>
              <a:ahLst/>
              <a:cxnLst/>
              <a:rect l="l" t="t" r="r" b="b"/>
              <a:pathLst>
                <a:path w="7507605" h="963295">
                  <a:moveTo>
                    <a:pt x="0" y="0"/>
                  </a:moveTo>
                  <a:lnTo>
                    <a:pt x="7507224" y="0"/>
                  </a:lnTo>
                  <a:lnTo>
                    <a:pt x="7507224" y="963167"/>
                  </a:lnTo>
                  <a:lnTo>
                    <a:pt x="0" y="963167"/>
                  </a:lnTo>
                  <a:lnTo>
                    <a:pt x="460120" y="481583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1C7C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960877" y="5280456"/>
            <a:ext cx="556260" cy="596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05</a:t>
            </a:r>
            <a:endParaRPr sz="375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14324" y="153111"/>
            <a:ext cx="8414385" cy="9188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850" b="0" spc="5" dirty="0">
                <a:solidFill>
                  <a:srgbClr val="1C7CE0"/>
                </a:solidFill>
                <a:latin typeface="Arial"/>
                <a:cs typeface="Arial"/>
              </a:rPr>
              <a:t>KRITERIA </a:t>
            </a:r>
            <a:r>
              <a:rPr sz="5850" b="0" dirty="0">
                <a:solidFill>
                  <a:srgbClr val="404040"/>
                </a:solidFill>
                <a:latin typeface="Arial"/>
                <a:cs typeface="Arial"/>
              </a:rPr>
              <a:t>HASIL</a:t>
            </a:r>
            <a:r>
              <a:rPr sz="5850" b="0" spc="-5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5850" b="0" spc="-100" dirty="0">
                <a:solidFill>
                  <a:srgbClr val="404040"/>
                </a:solidFill>
                <a:latin typeface="Arial"/>
                <a:cs typeface="Arial"/>
              </a:rPr>
              <a:t>KARYA</a:t>
            </a:r>
            <a:endParaRPr sz="5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08016" y="2412238"/>
            <a:ext cx="69505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Hasil </a:t>
            </a:r>
            <a:r>
              <a:rPr sz="1800" spc="-5" dirty="0">
                <a:latin typeface="Arial"/>
                <a:cs typeface="Arial"/>
              </a:rPr>
              <a:t>karya </a:t>
            </a:r>
            <a:r>
              <a:rPr sz="1800" spc="5" dirty="0">
                <a:latin typeface="Arial"/>
                <a:cs typeface="Arial"/>
              </a:rPr>
              <a:t>minimal </a:t>
            </a:r>
            <a:r>
              <a:rPr sz="1800" dirty="0">
                <a:latin typeface="Arial"/>
                <a:cs typeface="Arial"/>
              </a:rPr>
              <a:t>berupa </a:t>
            </a:r>
            <a:r>
              <a:rPr sz="1800" b="1" spc="-10" dirty="0">
                <a:latin typeface="Arial"/>
                <a:cs typeface="Arial"/>
              </a:rPr>
              <a:t>prototype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dirty="0">
                <a:latin typeface="Arial"/>
                <a:cs typeface="Arial"/>
              </a:rPr>
              <a:t>apabila metode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berupa</a:t>
            </a:r>
          </a:p>
          <a:p>
            <a:pPr marL="12700">
              <a:lnSpc>
                <a:spcPct val="100000"/>
              </a:lnSpc>
              <a:tabLst>
                <a:tab pos="890269" algn="l"/>
              </a:tabLst>
            </a:pPr>
            <a:r>
              <a:rPr lang="en-ID" sz="1800" b="1" dirty="0">
                <a:latin typeface="Arial"/>
                <a:cs typeface="Arial"/>
              </a:rPr>
              <a:t>M</a:t>
            </a:r>
            <a:r>
              <a:rPr sz="1800" b="1" dirty="0" err="1">
                <a:latin typeface="Arial"/>
                <a:cs typeface="Arial"/>
              </a:rPr>
              <a:t>odul</a:t>
            </a:r>
            <a:r>
              <a:rPr lang="en-US" sz="1800" b="1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dan/atau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dokumen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08016" y="5434990"/>
            <a:ext cx="5237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Bahan baku berbasis </a:t>
            </a:r>
            <a:r>
              <a:rPr sz="1800" b="1" dirty="0">
                <a:latin typeface="Arial"/>
                <a:cs typeface="Arial"/>
              </a:rPr>
              <a:t>lokal </a:t>
            </a:r>
            <a:r>
              <a:rPr sz="1800" dirty="0">
                <a:latin typeface="Arial"/>
                <a:cs typeface="Arial"/>
              </a:rPr>
              <a:t>dan </a:t>
            </a:r>
            <a:r>
              <a:rPr sz="1800" b="1" dirty="0">
                <a:latin typeface="Arial"/>
                <a:cs typeface="Arial"/>
              </a:rPr>
              <a:t>ramah</a:t>
            </a:r>
            <a:r>
              <a:rPr sz="1800" b="1" spc="-1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lingkungan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160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8076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4324" y="153111"/>
            <a:ext cx="8414385" cy="9188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850" b="0" spc="5" dirty="0">
                <a:solidFill>
                  <a:srgbClr val="1C7CE0"/>
                </a:solidFill>
                <a:latin typeface="Arial"/>
                <a:cs typeface="Arial"/>
              </a:rPr>
              <a:t>KRITERIA </a:t>
            </a:r>
            <a:r>
              <a:rPr sz="5850" b="0" dirty="0">
                <a:solidFill>
                  <a:srgbClr val="404040"/>
                </a:solidFill>
                <a:latin typeface="Arial"/>
                <a:cs typeface="Arial"/>
              </a:rPr>
              <a:t>HASIL</a:t>
            </a:r>
            <a:r>
              <a:rPr sz="5850" b="0" spc="-57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5850" b="0" spc="-100" dirty="0">
                <a:solidFill>
                  <a:srgbClr val="404040"/>
                </a:solidFill>
                <a:latin typeface="Arial"/>
                <a:cs typeface="Arial"/>
              </a:rPr>
              <a:t>KARYA</a:t>
            </a:r>
            <a:endParaRPr sz="58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73679" y="1174241"/>
            <a:ext cx="8719820" cy="806450"/>
            <a:chOff x="2773679" y="1174241"/>
            <a:chExt cx="8719820" cy="806450"/>
          </a:xfrm>
        </p:grpSpPr>
        <p:sp>
          <p:nvSpPr>
            <p:cNvPr id="5" name="object 5"/>
            <p:cNvSpPr/>
            <p:nvPr/>
          </p:nvSpPr>
          <p:spPr>
            <a:xfrm>
              <a:off x="2773679" y="1191767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E629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6971" y="1193291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66971" y="1193291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E629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773679" y="2106929"/>
            <a:ext cx="8719820" cy="806450"/>
            <a:chOff x="2773679" y="2106929"/>
            <a:chExt cx="8719820" cy="806450"/>
          </a:xfrm>
        </p:grpSpPr>
        <p:sp>
          <p:nvSpPr>
            <p:cNvPr id="9" name="object 9"/>
            <p:cNvSpPr/>
            <p:nvPr/>
          </p:nvSpPr>
          <p:spPr>
            <a:xfrm>
              <a:off x="2773679" y="2124455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EF76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66971" y="2125979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8"/>
                  </a:lnTo>
                  <a:lnTo>
                    <a:pt x="0" y="768096"/>
                  </a:lnTo>
                  <a:lnTo>
                    <a:pt x="7507224" y="768096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66971" y="2125979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6"/>
                  </a:lnTo>
                  <a:lnTo>
                    <a:pt x="0" y="768096"/>
                  </a:lnTo>
                  <a:lnTo>
                    <a:pt x="460120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EF76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773679" y="3036570"/>
            <a:ext cx="8719820" cy="806450"/>
            <a:chOff x="2773679" y="3036570"/>
            <a:chExt cx="8719820" cy="806450"/>
          </a:xfrm>
        </p:grpSpPr>
        <p:sp>
          <p:nvSpPr>
            <p:cNvPr id="13" name="object 13"/>
            <p:cNvSpPr/>
            <p:nvPr/>
          </p:nvSpPr>
          <p:spPr>
            <a:xfrm>
              <a:off x="2773679" y="3054096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5"/>
                  </a:lnTo>
                  <a:lnTo>
                    <a:pt x="1065657" y="768095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F4B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66971" y="3055620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7507224" y="0"/>
                  </a:moveTo>
                  <a:lnTo>
                    <a:pt x="0" y="0"/>
                  </a:lnTo>
                  <a:lnTo>
                    <a:pt x="460120" y="384047"/>
                  </a:lnTo>
                  <a:lnTo>
                    <a:pt x="0" y="768095"/>
                  </a:lnTo>
                  <a:lnTo>
                    <a:pt x="7507224" y="768095"/>
                  </a:lnTo>
                  <a:lnTo>
                    <a:pt x="750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66971" y="3055620"/>
              <a:ext cx="7507605" cy="768350"/>
            </a:xfrm>
            <a:custGeom>
              <a:avLst/>
              <a:gdLst/>
              <a:ahLst/>
              <a:cxnLst/>
              <a:rect l="l" t="t" r="r" b="b"/>
              <a:pathLst>
                <a:path w="7507605" h="768350">
                  <a:moveTo>
                    <a:pt x="0" y="0"/>
                  </a:moveTo>
                  <a:lnTo>
                    <a:pt x="7507224" y="0"/>
                  </a:lnTo>
                  <a:lnTo>
                    <a:pt x="7507224" y="768095"/>
                  </a:lnTo>
                  <a:lnTo>
                    <a:pt x="0" y="768095"/>
                  </a:lnTo>
                  <a:lnTo>
                    <a:pt x="460120" y="384047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4BC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2773679" y="3975353"/>
            <a:ext cx="8719820" cy="806450"/>
            <a:chOff x="2773679" y="3975353"/>
            <a:chExt cx="8719820" cy="806450"/>
          </a:xfrm>
        </p:grpSpPr>
        <p:sp>
          <p:nvSpPr>
            <p:cNvPr id="17" name="object 17"/>
            <p:cNvSpPr/>
            <p:nvPr/>
          </p:nvSpPr>
          <p:spPr>
            <a:xfrm>
              <a:off x="2773679" y="3992879"/>
              <a:ext cx="1487805" cy="768350"/>
            </a:xfrm>
            <a:custGeom>
              <a:avLst/>
              <a:gdLst/>
              <a:ahLst/>
              <a:cxnLst/>
              <a:rect l="l" t="t" r="r" b="b"/>
              <a:pathLst>
                <a:path w="1487804" h="768350">
                  <a:moveTo>
                    <a:pt x="1065657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1065657" y="768096"/>
                  </a:lnTo>
                  <a:lnTo>
                    <a:pt x="1487423" y="384048"/>
                  </a:lnTo>
                  <a:lnTo>
                    <a:pt x="1065657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70019" y="3994403"/>
              <a:ext cx="7504430" cy="768350"/>
            </a:xfrm>
            <a:custGeom>
              <a:avLst/>
              <a:gdLst/>
              <a:ahLst/>
              <a:cxnLst/>
              <a:rect l="l" t="t" r="r" b="b"/>
              <a:pathLst>
                <a:path w="7504430" h="768350">
                  <a:moveTo>
                    <a:pt x="7504176" y="0"/>
                  </a:moveTo>
                  <a:lnTo>
                    <a:pt x="0" y="0"/>
                  </a:lnTo>
                  <a:lnTo>
                    <a:pt x="459993" y="384048"/>
                  </a:lnTo>
                  <a:lnTo>
                    <a:pt x="0" y="768096"/>
                  </a:lnTo>
                  <a:lnTo>
                    <a:pt x="7504176" y="768096"/>
                  </a:lnTo>
                  <a:lnTo>
                    <a:pt x="75041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70019" y="3994403"/>
              <a:ext cx="7504430" cy="768350"/>
            </a:xfrm>
            <a:custGeom>
              <a:avLst/>
              <a:gdLst/>
              <a:ahLst/>
              <a:cxnLst/>
              <a:rect l="l" t="t" r="r" b="b"/>
              <a:pathLst>
                <a:path w="7504430" h="768350">
                  <a:moveTo>
                    <a:pt x="0" y="0"/>
                  </a:moveTo>
                  <a:lnTo>
                    <a:pt x="7504176" y="0"/>
                  </a:lnTo>
                  <a:lnTo>
                    <a:pt x="7504176" y="768096"/>
                  </a:lnTo>
                  <a:lnTo>
                    <a:pt x="0" y="768096"/>
                  </a:lnTo>
                  <a:lnTo>
                    <a:pt x="459993" y="384048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960877" y="1273505"/>
            <a:ext cx="556895" cy="3399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375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3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3750" b="1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3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3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375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37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910"/>
              </a:spcBef>
            </a:pPr>
            <a:r>
              <a:rPr sz="3750" b="1" dirty="0">
                <a:solidFill>
                  <a:srgbClr val="FFFFFF"/>
                </a:solidFill>
                <a:latin typeface="Arial"/>
                <a:cs typeface="Arial"/>
              </a:rPr>
              <a:t>09</a:t>
            </a:r>
            <a:endParaRPr sz="37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16271" y="1414348"/>
            <a:ext cx="42100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Mempunyai </a:t>
            </a:r>
            <a:r>
              <a:rPr sz="1800" dirty="0">
                <a:latin typeface="Arial"/>
                <a:cs typeface="Arial"/>
              </a:rPr>
              <a:t>manfaat </a:t>
            </a:r>
            <a:r>
              <a:rPr sz="1800" spc="-5" dirty="0">
                <a:latin typeface="Arial"/>
                <a:cs typeface="Arial"/>
              </a:rPr>
              <a:t>yang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berkelanjutan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16271" y="2358974"/>
            <a:ext cx="56934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Komitmen </a:t>
            </a:r>
            <a:r>
              <a:rPr sz="1800" b="1" spc="-5" dirty="0">
                <a:latin typeface="Arial"/>
                <a:cs typeface="Arial"/>
              </a:rPr>
              <a:t>Inventor </a:t>
            </a:r>
            <a:r>
              <a:rPr sz="1800" dirty="0">
                <a:latin typeface="Arial"/>
                <a:cs typeface="Arial"/>
              </a:rPr>
              <a:t>untuk keberlangsungan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inovasinya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16271" y="3281248"/>
            <a:ext cx="36429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Keberlangsungan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Komersialisasi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16271" y="4231385"/>
            <a:ext cx="5607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Inovasinya tidak sedang diajukan pada </a:t>
            </a:r>
            <a:r>
              <a:rPr sz="1800" b="1" dirty="0">
                <a:latin typeface="Arial"/>
                <a:cs typeface="Arial"/>
              </a:rPr>
              <a:t>lomba</a:t>
            </a:r>
            <a:r>
              <a:rPr sz="1800" b="1" spc="-1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sejenis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01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244" y="250870"/>
            <a:ext cx="914115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325" dirty="0" err="1">
                <a:solidFill>
                  <a:srgbClr val="000000"/>
                </a:solidFill>
                <a:latin typeface="Arial"/>
                <a:cs typeface="Arial"/>
              </a:rPr>
              <a:t>Jadwal</a:t>
            </a:r>
            <a:r>
              <a:rPr sz="4400" b="0" spc="-3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4400" b="0" spc="-300" dirty="0" err="1">
                <a:solidFill>
                  <a:srgbClr val="000000"/>
                </a:solidFill>
                <a:latin typeface="Arial"/>
                <a:cs typeface="Arial"/>
              </a:rPr>
              <a:t>Kompetisi</a:t>
            </a:r>
            <a:r>
              <a:rPr sz="4400" b="0" spc="-3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400" b="0" spc="-645" dirty="0">
                <a:solidFill>
                  <a:srgbClr val="000000"/>
                </a:solidFill>
                <a:latin typeface="Arial"/>
                <a:cs typeface="Arial"/>
              </a:rPr>
              <a:t>KRENOVA</a:t>
            </a:r>
            <a:r>
              <a:rPr lang="en-US" sz="4400" b="0" spc="-645" dirty="0">
                <a:solidFill>
                  <a:srgbClr val="000000"/>
                </a:solidFill>
                <a:latin typeface="Arial"/>
                <a:cs typeface="Arial"/>
              </a:rPr>
              <a:t>NAS </a:t>
            </a:r>
            <a:r>
              <a:rPr sz="4400" b="0" spc="-5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400" b="0" spc="-220" dirty="0">
                <a:solidFill>
                  <a:srgbClr val="000000"/>
                </a:solidFill>
                <a:latin typeface="Arial"/>
                <a:cs typeface="Arial"/>
              </a:rPr>
              <a:t>202</a:t>
            </a:r>
            <a:r>
              <a:rPr lang="en-US" sz="4400" b="0" spc="-220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sz="4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777423"/>
              </p:ext>
            </p:extLst>
          </p:nvPr>
        </p:nvGraphicFramePr>
        <p:xfrm>
          <a:off x="626110" y="1191031"/>
          <a:ext cx="10939780" cy="5081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6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5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7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3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NO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000" b="1" spc="-6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KEGIATAN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20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WAKTU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1.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spc="-10" dirty="0" err="1">
                          <a:latin typeface="Carlito"/>
                          <a:cs typeface="Carlito"/>
                        </a:rPr>
                        <a:t>Sosialisasi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Kompetisi</a:t>
                      </a:r>
                      <a:r>
                        <a:rPr lang="en-US" sz="2000" spc="-5" dirty="0">
                          <a:latin typeface="Carlito"/>
                          <a:cs typeface="Carlito"/>
                        </a:rPr>
                        <a:t> KRENOVANAS 2023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en-US" sz="2000" spc="-5" dirty="0">
                          <a:latin typeface="Carlito"/>
                          <a:cs typeface="Carlito"/>
                        </a:rPr>
                        <a:t>31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Januari</a:t>
                      </a:r>
                      <a:r>
                        <a:rPr lang="en-US" sz="20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2.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84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000" spc="-15" dirty="0">
                          <a:latin typeface="Carlito"/>
                          <a:cs typeface="Carlito"/>
                        </a:rPr>
                        <a:t>Pendaftaran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Proposal (dikirimkan </a:t>
                      </a:r>
                      <a:r>
                        <a:rPr sz="2000" spc="-5" dirty="0" err="1">
                          <a:latin typeface="Carlito"/>
                          <a:cs typeface="Carlito"/>
                        </a:rPr>
                        <a:t>dalam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 err="1">
                          <a:latin typeface="Carlito"/>
                          <a:cs typeface="Carlito"/>
                        </a:rPr>
                        <a:t>bentuk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i="1" spc="-10" dirty="0" err="1">
                          <a:latin typeface="Carlito"/>
                          <a:cs typeface="Carlito"/>
                        </a:rPr>
                        <a:t>Softfile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)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1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Februari</a:t>
                      </a:r>
                      <a:r>
                        <a:rPr lang="en-US" sz="20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 – 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22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Februari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84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000" spc="-15" dirty="0">
                          <a:latin typeface="Carlito"/>
                          <a:cs typeface="Carlito"/>
                        </a:rPr>
                        <a:t>Seleksi </a:t>
                      </a:r>
                      <a:r>
                        <a:rPr sz="2000" spc="-10" dirty="0" err="1">
                          <a:latin typeface="Carlito"/>
                          <a:cs typeface="Carlito"/>
                        </a:rPr>
                        <a:t>Penilaian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dan </a:t>
                      </a:r>
                      <a:r>
                        <a:rPr lang="en-US" sz="2000" spc="-10" dirty="0" err="1">
                          <a:latin typeface="Carlito"/>
                          <a:cs typeface="Carlito"/>
                        </a:rPr>
                        <a:t>penentuan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10" dirty="0" err="1">
                          <a:latin typeface="Carlito"/>
                          <a:cs typeface="Carlito"/>
                        </a:rPr>
                        <a:t>Nominasi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Proposal/Profil </a:t>
                      </a:r>
                      <a:r>
                        <a:rPr sz="2000" spc="-40" dirty="0" err="1">
                          <a:latin typeface="Carlito"/>
                          <a:cs typeface="Carlito"/>
                        </a:rPr>
                        <a:t>Temuan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5" dirty="0">
                          <a:latin typeface="Carlito"/>
                          <a:cs typeface="Carlito"/>
                        </a:rPr>
                        <a:t>KRENOVANAS 2023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(Penilaian 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Tahap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I)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58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lang="en-US" sz="2000" spc="-10" dirty="0">
                          <a:latin typeface="Carlito"/>
                          <a:cs typeface="Carlito"/>
                        </a:rPr>
                        <a:t>23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– 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24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10" dirty="0" err="1">
                          <a:latin typeface="Carlito"/>
                          <a:cs typeface="Carlito"/>
                        </a:rPr>
                        <a:t>Februari</a:t>
                      </a:r>
                      <a:r>
                        <a:rPr sz="2000" spc="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58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2000" spc="-15" dirty="0">
                          <a:latin typeface="Carlito"/>
                          <a:cs typeface="Carlito"/>
                        </a:rPr>
                        <a:t>Pengumuman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Nominasi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Proposal/Profil 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Temuan 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KRENOVA</a:t>
                      </a:r>
                      <a:r>
                        <a:rPr sz="2000" spc="2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Terbaik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84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en-US" sz="2000" spc="-5" dirty="0">
                          <a:latin typeface="Carlito"/>
                          <a:cs typeface="Carlito"/>
                        </a:rPr>
                        <a:t>27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Februari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84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1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spc="-30" dirty="0">
                          <a:latin typeface="Carlito"/>
                          <a:cs typeface="Carlito"/>
                        </a:rPr>
                        <a:t>Technical</a:t>
                      </a:r>
                      <a:r>
                        <a:rPr sz="2000" spc="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Meeting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n-US" sz="2000" spc="-5" dirty="0">
                          <a:latin typeface="Carlito"/>
                          <a:cs typeface="Carlito"/>
                        </a:rPr>
                        <a:t>28 </a:t>
                      </a:r>
                      <a:r>
                        <a:rPr lang="en-US" sz="2000" spc="-5" dirty="0" err="1">
                          <a:latin typeface="Carlito"/>
                          <a:cs typeface="Carlito"/>
                        </a:rPr>
                        <a:t>Februari</a:t>
                      </a:r>
                      <a:r>
                        <a:rPr lang="en-US" sz="2000" spc="-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04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854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000" spc="-15" dirty="0">
                          <a:latin typeface="Carlito"/>
                          <a:cs typeface="Carlito"/>
                        </a:rPr>
                        <a:t>Presentasi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dari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Nominator Proposal/Profil 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Temuan 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KRENOVA</a:t>
                      </a:r>
                      <a:r>
                        <a:rPr sz="2000" spc="2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Terbaik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(Penilaian 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Tahap</a:t>
                      </a:r>
                      <a:r>
                        <a:rPr sz="2000" spc="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II).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r>
                        <a:rPr lang="en-US" sz="2000" spc="-10" dirty="0">
                          <a:latin typeface="Carlito"/>
                          <a:cs typeface="Carlito"/>
                        </a:rPr>
                        <a:t>03 </a:t>
                      </a:r>
                      <a:r>
                        <a:rPr lang="en-US" sz="2000" spc="-10" dirty="0" err="1">
                          <a:latin typeface="Carlito"/>
                          <a:cs typeface="Carlito"/>
                        </a:rPr>
                        <a:t>Maret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202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854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000" spc="-15" dirty="0">
                          <a:latin typeface="Carlito"/>
                          <a:cs typeface="Carlito"/>
                        </a:rPr>
                        <a:t>Penentuan Pemenang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Proposal/Profil 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Temuan</a:t>
                      </a:r>
                      <a:r>
                        <a:rPr sz="2000" spc="1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KRENOVA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2000" spc="-10" dirty="0">
                          <a:latin typeface="Carlito"/>
                          <a:cs typeface="Carlito"/>
                        </a:rPr>
                        <a:t>06-10 </a:t>
                      </a:r>
                      <a:r>
                        <a:rPr lang="en-US" sz="2000" spc="-10" dirty="0" err="1">
                          <a:latin typeface="Carlito"/>
                          <a:cs typeface="Carlito"/>
                        </a:rPr>
                        <a:t>Maret</a:t>
                      </a:r>
                      <a:r>
                        <a:rPr lang="en-US" sz="2000" spc="-10" dirty="0">
                          <a:latin typeface="Carlito"/>
                          <a:cs typeface="Carlito"/>
                        </a:rPr>
                        <a:t> 2023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20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8.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90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Pengumuman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Pemenang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dan </a:t>
                      </a:r>
                      <a:r>
                        <a:rPr sz="2000" spc="-20" dirty="0" err="1">
                          <a:latin typeface="Carlito"/>
                          <a:cs typeface="Carlito"/>
                        </a:rPr>
                        <a:t>Penyerahan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Hadiah (*pada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saat </a:t>
                      </a:r>
                      <a:r>
                        <a:rPr sz="2000" spc="-10" dirty="0" err="1">
                          <a:latin typeface="Carlito"/>
                          <a:cs typeface="Carlito"/>
                        </a:rPr>
                        <a:t>rangkaian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acara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DIES NATASLIS STIKES NASIONAL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)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-Nominator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wajib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membawa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produk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Inovasi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untuk</a:t>
                      </a:r>
                      <a:r>
                        <a:rPr lang="en-US" sz="2000" spc="-20" dirty="0">
                          <a:latin typeface="Carlito"/>
                          <a:cs typeface="Carlito"/>
                        </a:rPr>
                        <a:t> di </a:t>
                      </a:r>
                      <a:r>
                        <a:rPr lang="en-US" sz="2000" spc="-20" dirty="0" err="1">
                          <a:latin typeface="Carlito"/>
                          <a:cs typeface="Carlito"/>
                        </a:rPr>
                        <a:t>pamerkan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32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1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02258" y="326212"/>
            <a:ext cx="510667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b="0" spc="-545" dirty="0">
                <a:solidFill>
                  <a:srgbClr val="FFFF00"/>
                </a:solidFill>
                <a:latin typeface="Arial"/>
                <a:cs typeface="Arial"/>
              </a:rPr>
              <a:t>PENYUSUNAN</a:t>
            </a:r>
            <a:r>
              <a:rPr sz="4000" b="0" spc="-409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4000" b="0" spc="-645" dirty="0">
                <a:solidFill>
                  <a:srgbClr val="FFFF00"/>
                </a:solidFill>
                <a:latin typeface="Arial"/>
                <a:cs typeface="Arial"/>
              </a:rPr>
              <a:t>PROPOSAL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8800" y="1143000"/>
            <a:ext cx="6629400" cy="40132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Proposal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atau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profil  temuan/inovasi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ditulis 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maksimal 20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halaman, </a:t>
            </a:r>
            <a:r>
              <a:rPr sz="2000" spc="-35" dirty="0">
                <a:solidFill>
                  <a:srgbClr val="FFFFFF"/>
                </a:solidFill>
                <a:latin typeface="Carlito"/>
                <a:cs typeface="Carlito"/>
              </a:rPr>
              <a:t>kertas 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A4, huruf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tahoma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12, 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dilampiri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gambar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teknis sesuai 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kebutuhan.</a:t>
            </a:r>
            <a:endParaRPr sz="2000" dirty="0">
              <a:latin typeface="Carlito"/>
              <a:cs typeface="Carlito"/>
            </a:endParaRPr>
          </a:p>
          <a:p>
            <a:pPr marL="469900" marR="473075" indent="-457834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Proposal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dilampirkan </a:t>
            </a:r>
            <a:r>
              <a:rPr sz="2000" spc="-30" dirty="0">
                <a:solidFill>
                  <a:srgbClr val="FFFFFF"/>
                </a:solidFill>
                <a:latin typeface="Carlito"/>
                <a:cs typeface="Carlito"/>
              </a:rPr>
              <a:t>surat  “Pernyataan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Keaslian </a:t>
            </a:r>
            <a:r>
              <a:rPr sz="2000" spc="-5" dirty="0">
                <a:solidFill>
                  <a:srgbClr val="FFFFFF"/>
                </a:solidFill>
                <a:latin typeface="Carlito"/>
                <a:cs typeface="Carlito"/>
              </a:rPr>
              <a:t>Hasil 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Karya” yang </a:t>
            </a:r>
            <a:r>
              <a:rPr sz="2000" spc="-15" dirty="0">
                <a:solidFill>
                  <a:srgbClr val="FFFFFF"/>
                </a:solidFill>
                <a:latin typeface="Carlito"/>
                <a:cs typeface="Carlito"/>
              </a:rPr>
              <a:t>ditandatangani  </a:t>
            </a:r>
            <a:r>
              <a:rPr sz="2000" spc="-25" dirty="0" err="1">
                <a:solidFill>
                  <a:srgbClr val="FFFFFF"/>
                </a:solidFill>
                <a:latin typeface="Carlito"/>
                <a:cs typeface="Carlito"/>
              </a:rPr>
              <a:t>bermeterai</a:t>
            </a:r>
            <a:r>
              <a:rPr sz="2000" spc="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Carlito"/>
                <a:cs typeface="Carlito"/>
              </a:rPr>
              <a:t>asli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dapat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diunduh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di link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berikut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: 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  <a:hlinkClick r:id="rId3"/>
              </a:rPr>
              <a:t>https://drive.google.com/drive/folders/1-1uS4uiVnwJOmySsmvmNQeM37dfzws58?usp=share_link</a:t>
            </a:r>
            <a:endParaRPr lang="en-US" sz="2000" dirty="0">
              <a:solidFill>
                <a:srgbClr val="FFFFFF"/>
              </a:solidFill>
              <a:latin typeface="Carlito"/>
              <a:cs typeface="Carlito"/>
            </a:endParaRPr>
          </a:p>
          <a:p>
            <a:pPr marL="12066" marR="473075">
              <a:lnSpc>
                <a:spcPct val="100000"/>
              </a:lnSpc>
              <a:spcBef>
                <a:spcPts val="10"/>
              </a:spcBef>
              <a:tabLst>
                <a:tab pos="469900" algn="l"/>
                <a:tab pos="470534" algn="l"/>
              </a:tabLst>
            </a:pPr>
            <a:endParaRPr lang="en-US" sz="2000" dirty="0">
              <a:solidFill>
                <a:srgbClr val="FFFFFF"/>
              </a:solidFill>
              <a:latin typeface="Carlito"/>
              <a:cs typeface="Carlito"/>
            </a:endParaRPr>
          </a:p>
          <a:p>
            <a:pPr marL="469900" marR="473075" indent="-457834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Format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penamaan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file proposal Nama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Pengusul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/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Tim_Kategori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Produk_Nama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Produk</a:t>
            </a:r>
            <a:endParaRPr lang="en-US" sz="2000" dirty="0">
              <a:solidFill>
                <a:srgbClr val="FFFFFF"/>
              </a:solidFill>
              <a:latin typeface="Carlito"/>
              <a:cs typeface="Carlito"/>
            </a:endParaRPr>
          </a:p>
          <a:p>
            <a:pPr marL="469900" marR="473075" indent="-457834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Soft file proposal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dikirim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dalam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rlito"/>
                <a:cs typeface="Carlito"/>
              </a:rPr>
              <a:t>bentuk</a:t>
            </a:r>
            <a:r>
              <a:rPr lang="en-US" sz="2000" dirty="0">
                <a:solidFill>
                  <a:srgbClr val="FFFFFF"/>
                </a:solidFill>
                <a:latin typeface="Carlito"/>
                <a:cs typeface="Carlito"/>
              </a:rPr>
              <a:t> pdf.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4" y="3901440"/>
            <a:ext cx="2959100" cy="2956560"/>
            <a:chOff x="834" y="3901440"/>
            <a:chExt cx="2959100" cy="2956560"/>
          </a:xfrm>
        </p:grpSpPr>
        <p:sp>
          <p:nvSpPr>
            <p:cNvPr id="3" name="object 3"/>
            <p:cNvSpPr/>
            <p:nvPr/>
          </p:nvSpPr>
          <p:spPr>
            <a:xfrm>
              <a:off x="972311" y="5367528"/>
              <a:ext cx="1987550" cy="1490980"/>
            </a:xfrm>
            <a:custGeom>
              <a:avLst/>
              <a:gdLst/>
              <a:ahLst/>
              <a:cxnLst/>
              <a:rect l="l" t="t" r="r" b="b"/>
              <a:pathLst>
                <a:path w="1987550" h="1490979">
                  <a:moveTo>
                    <a:pt x="497204" y="0"/>
                  </a:moveTo>
                  <a:lnTo>
                    <a:pt x="0" y="497382"/>
                  </a:lnTo>
                  <a:lnTo>
                    <a:pt x="992758" y="1490471"/>
                  </a:lnTo>
                  <a:lnTo>
                    <a:pt x="1987295" y="1490471"/>
                  </a:lnTo>
                  <a:lnTo>
                    <a:pt x="497204" y="0"/>
                  </a:lnTo>
                  <a:close/>
                </a:path>
              </a:pathLst>
            </a:custGeom>
            <a:solidFill>
              <a:srgbClr val="9C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4" y="5892609"/>
              <a:ext cx="969010" cy="965835"/>
            </a:xfrm>
            <a:custGeom>
              <a:avLst/>
              <a:gdLst/>
              <a:ahLst/>
              <a:cxnLst/>
              <a:rect l="l" t="t" r="r" b="b"/>
              <a:pathLst>
                <a:path w="969010" h="965834">
                  <a:moveTo>
                    <a:pt x="0" y="0"/>
                  </a:moveTo>
                  <a:lnTo>
                    <a:pt x="0" y="965389"/>
                  </a:lnTo>
                  <a:lnTo>
                    <a:pt x="968429" y="965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DE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4" y="3901440"/>
              <a:ext cx="971550" cy="1941830"/>
            </a:xfrm>
            <a:custGeom>
              <a:avLst/>
              <a:gdLst/>
              <a:ahLst/>
              <a:cxnLst/>
              <a:rect l="l" t="t" r="r" b="b"/>
              <a:pathLst>
                <a:path w="971550" h="1941829">
                  <a:moveTo>
                    <a:pt x="0" y="0"/>
                  </a:moveTo>
                  <a:lnTo>
                    <a:pt x="0" y="1941576"/>
                  </a:lnTo>
                  <a:lnTo>
                    <a:pt x="971477" y="970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8D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55547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4D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0476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4D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452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4DE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51687" y="875233"/>
            <a:ext cx="801687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585" dirty="0">
                <a:solidFill>
                  <a:srgbClr val="000000"/>
                </a:solidFill>
                <a:latin typeface="Arial"/>
                <a:cs typeface="Arial"/>
              </a:rPr>
              <a:t>SISTEMATIKA </a:t>
            </a:r>
            <a:r>
              <a:rPr sz="4400" b="0" spc="-565" dirty="0">
                <a:solidFill>
                  <a:srgbClr val="000000"/>
                </a:solidFill>
                <a:latin typeface="Arial"/>
                <a:cs typeface="Arial"/>
              </a:rPr>
              <a:t>PENULISAN</a:t>
            </a:r>
            <a:r>
              <a:rPr sz="4400" b="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400" b="0" spc="-710" dirty="0">
                <a:solidFill>
                  <a:srgbClr val="000000"/>
                </a:solidFill>
                <a:latin typeface="Arial"/>
                <a:cs typeface="Arial"/>
              </a:rPr>
              <a:t>PROPOSAL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0104" y="2233371"/>
            <a:ext cx="165353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5" dirty="0">
                <a:latin typeface="Arial"/>
                <a:cs typeface="Arial"/>
              </a:rPr>
              <a:t>Isi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375" dirty="0">
                <a:latin typeface="Arial"/>
                <a:cs typeface="Arial"/>
              </a:rPr>
              <a:t>PROPOSAL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0104" y="2632504"/>
            <a:ext cx="3174696" cy="3570208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08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pc="-5" dirty="0" err="1">
                <a:latin typeface="Carlito"/>
                <a:cs typeface="Carlito"/>
              </a:rPr>
              <a:t>Halaman</a:t>
            </a:r>
            <a:r>
              <a:rPr spc="-50" dirty="0">
                <a:latin typeface="Carlito"/>
                <a:cs typeface="Carlito"/>
              </a:rPr>
              <a:t> </a:t>
            </a:r>
            <a:r>
              <a:rPr dirty="0" err="1">
                <a:latin typeface="Carlito"/>
                <a:cs typeface="Carlito"/>
              </a:rPr>
              <a:t>Judul</a:t>
            </a:r>
            <a:r>
              <a:rPr lang="en-US" dirty="0">
                <a:latin typeface="Carlito"/>
                <a:cs typeface="Carlito"/>
              </a:rPr>
              <a:t> (Cover)</a:t>
            </a:r>
            <a:endParaRPr dirty="0">
              <a:latin typeface="Carlito"/>
              <a:cs typeface="Carlito"/>
            </a:endParaRPr>
          </a:p>
          <a:p>
            <a:pPr marL="469265" indent="-457200">
              <a:lnSpc>
                <a:spcPct val="100000"/>
              </a:lnSpc>
              <a:spcBef>
                <a:spcPts val="98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pc="-10" dirty="0" err="1">
                <a:latin typeface="Carlito"/>
                <a:cs typeface="Carlito"/>
              </a:rPr>
              <a:t>Pernyataan</a:t>
            </a:r>
            <a:r>
              <a:rPr lang="en-US" spc="-10" dirty="0">
                <a:latin typeface="Carlito"/>
                <a:cs typeface="Carlito"/>
              </a:rPr>
              <a:t> </a:t>
            </a:r>
            <a:r>
              <a:rPr lang="en-US" spc="-10" dirty="0" err="1">
                <a:latin typeface="Carlito"/>
                <a:cs typeface="Carlito"/>
              </a:rPr>
              <a:t>Keaslian</a:t>
            </a:r>
            <a:r>
              <a:rPr lang="en-US" spc="-10" dirty="0">
                <a:latin typeface="Carlito"/>
                <a:cs typeface="Carlito"/>
              </a:rPr>
              <a:t> </a:t>
            </a:r>
            <a:r>
              <a:rPr lang="en-US" spc="-10" dirty="0" err="1">
                <a:latin typeface="Carlito"/>
                <a:cs typeface="Carlito"/>
              </a:rPr>
              <a:t>Inovasi</a:t>
            </a:r>
            <a:r>
              <a:rPr lang="en-US" spc="-10" dirty="0">
                <a:latin typeface="Carlito"/>
                <a:cs typeface="Carlito"/>
              </a:rPr>
              <a:t>. </a:t>
            </a:r>
            <a:r>
              <a:rPr lang="en-US" spc="-10" dirty="0" err="1">
                <a:latin typeface="Carlito"/>
                <a:cs typeface="Carlito"/>
              </a:rPr>
              <a:t>Pernyataan</a:t>
            </a:r>
            <a:r>
              <a:rPr lang="en-US" spc="-10" dirty="0">
                <a:latin typeface="Carlito"/>
                <a:cs typeface="Carlito"/>
              </a:rPr>
              <a:t>  </a:t>
            </a:r>
            <a:r>
              <a:rPr lang="en-US" spc="-10" dirty="0" err="1">
                <a:latin typeface="Carlito"/>
                <a:cs typeface="Carlito"/>
              </a:rPr>
              <a:t>dapat</a:t>
            </a:r>
            <a:r>
              <a:rPr lang="en-US" spc="-10" dirty="0">
                <a:latin typeface="Carlito"/>
                <a:cs typeface="Carlito"/>
              </a:rPr>
              <a:t> </a:t>
            </a:r>
            <a:r>
              <a:rPr lang="en-US" spc="-10" dirty="0" err="1">
                <a:latin typeface="Carlito"/>
                <a:cs typeface="Carlito"/>
              </a:rPr>
              <a:t>diunduh</a:t>
            </a:r>
            <a:r>
              <a:rPr lang="en-US" spc="-10" dirty="0">
                <a:latin typeface="Carlito"/>
                <a:cs typeface="Carlito"/>
              </a:rPr>
              <a:t> di link </a:t>
            </a:r>
            <a:r>
              <a:rPr lang="en-US" spc="-10" dirty="0" err="1">
                <a:latin typeface="Carlito"/>
                <a:cs typeface="Carlito"/>
              </a:rPr>
              <a:t>berikut</a:t>
            </a:r>
            <a:r>
              <a:rPr lang="en-US" spc="-10" dirty="0">
                <a:latin typeface="Carlito"/>
                <a:cs typeface="Carlito"/>
              </a:rPr>
              <a:t>: </a:t>
            </a:r>
            <a:r>
              <a:rPr lang="en-US" dirty="0">
                <a:solidFill>
                  <a:srgbClr val="FFFFFF"/>
                </a:solidFill>
                <a:latin typeface="Carlito"/>
                <a:cs typeface="Carlito"/>
                <a:hlinkClick r:id="rId2"/>
              </a:rPr>
              <a:t>https://drive.google.com/drive/folders/1-1uS4uiVnwJOmySsmvmNQeM37dfzws58?usp=share_link</a:t>
            </a:r>
            <a:endParaRPr lang="en-US" dirty="0">
              <a:solidFill>
                <a:srgbClr val="FFFFFF"/>
              </a:solidFill>
              <a:latin typeface="Carlito"/>
              <a:cs typeface="Carlito"/>
            </a:endParaRPr>
          </a:p>
          <a:p>
            <a:pPr marL="469265" indent="-457200">
              <a:lnSpc>
                <a:spcPct val="100000"/>
              </a:lnSpc>
              <a:spcBef>
                <a:spcPts val="98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pc="-10" dirty="0" err="1">
                <a:latin typeface="Carlito"/>
                <a:cs typeface="Carlito"/>
              </a:rPr>
              <a:t>Abstrak</a:t>
            </a:r>
            <a:r>
              <a:rPr spc="-10" dirty="0">
                <a:latin typeface="Carlito"/>
                <a:cs typeface="Carlito"/>
              </a:rPr>
              <a:t>/Ringkasan</a:t>
            </a:r>
            <a:endParaRPr dirty="0">
              <a:latin typeface="Carlito"/>
              <a:cs typeface="Carlito"/>
            </a:endParaRPr>
          </a:p>
          <a:p>
            <a:pPr marL="469265">
              <a:lnSpc>
                <a:spcPct val="100000"/>
              </a:lnSpc>
            </a:pPr>
            <a:r>
              <a:rPr spc="-10" dirty="0">
                <a:latin typeface="Carlito"/>
                <a:cs typeface="Carlito"/>
              </a:rPr>
              <a:t>Eksekutif</a:t>
            </a:r>
            <a:endParaRPr dirty="0">
              <a:latin typeface="Carlito"/>
              <a:cs typeface="Carlito"/>
            </a:endParaRPr>
          </a:p>
          <a:p>
            <a:pPr marL="12065">
              <a:lnSpc>
                <a:spcPct val="100000"/>
              </a:lnSpc>
              <a:spcBef>
                <a:spcPts val="1010"/>
              </a:spcBef>
              <a:tabLst>
                <a:tab pos="469265" algn="l"/>
                <a:tab pos="469900" algn="l"/>
              </a:tabLst>
            </a:pPr>
            <a:r>
              <a:rPr lang="en-US" spc="-10" dirty="0">
                <a:latin typeface="Carlito"/>
                <a:cs typeface="Carlito"/>
              </a:rPr>
              <a:t>d.     </a:t>
            </a:r>
            <a:r>
              <a:rPr spc="-10" dirty="0" err="1">
                <a:latin typeface="Carlito"/>
                <a:cs typeface="Carlito"/>
              </a:rPr>
              <a:t>Latar</a:t>
            </a:r>
            <a:r>
              <a:rPr spc="-40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Belakang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57776" y="2643771"/>
            <a:ext cx="2901315" cy="1319592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066">
              <a:lnSpc>
                <a:spcPct val="100000"/>
              </a:lnSpc>
              <a:spcBef>
                <a:spcPts val="1090"/>
              </a:spcBef>
              <a:tabLst>
                <a:tab pos="469900" algn="l"/>
                <a:tab pos="470534" algn="l"/>
              </a:tabLst>
            </a:pPr>
            <a:r>
              <a:rPr lang="en-US" sz="2000" spc="-10" dirty="0">
                <a:latin typeface="Carlito"/>
                <a:cs typeface="Carlito"/>
              </a:rPr>
              <a:t>e.   </a:t>
            </a:r>
            <a:r>
              <a:rPr sz="2000" spc="-10" dirty="0" err="1">
                <a:latin typeface="Carlito"/>
                <a:cs typeface="Carlito"/>
              </a:rPr>
              <a:t>Maksud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dan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spc="-25" dirty="0">
                <a:latin typeface="Carlito"/>
                <a:cs typeface="Carlito"/>
              </a:rPr>
              <a:t>Tujuan</a:t>
            </a:r>
            <a:endParaRPr sz="2000" dirty="0">
              <a:latin typeface="Carlito"/>
              <a:cs typeface="Carlito"/>
            </a:endParaRPr>
          </a:p>
          <a:p>
            <a:pPr marL="469266" indent="-457200">
              <a:lnSpc>
                <a:spcPct val="100000"/>
              </a:lnSpc>
              <a:spcBef>
                <a:spcPts val="985"/>
              </a:spcBef>
              <a:buAutoNum type="alphaLcPeriod" startAt="6"/>
              <a:tabLst>
                <a:tab pos="469900" algn="l"/>
                <a:tab pos="470534" algn="l"/>
              </a:tabLst>
            </a:pPr>
            <a:r>
              <a:rPr sz="2000" spc="-10" dirty="0" err="1">
                <a:latin typeface="Carlito"/>
                <a:cs typeface="Carlito"/>
              </a:rPr>
              <a:t>Manfaat</a:t>
            </a:r>
            <a:r>
              <a:rPr sz="2000" spc="-114" dirty="0">
                <a:latin typeface="Carlito"/>
                <a:cs typeface="Carlito"/>
              </a:rPr>
              <a:t> </a:t>
            </a:r>
            <a:r>
              <a:rPr sz="2000" spc="-5" dirty="0" err="1">
                <a:latin typeface="Carlito"/>
                <a:cs typeface="Carlito"/>
              </a:rPr>
              <a:t>Inovasi</a:t>
            </a:r>
            <a:endParaRPr lang="en-US" sz="2000" dirty="0">
              <a:latin typeface="Carlito"/>
              <a:cs typeface="Carlito"/>
            </a:endParaRPr>
          </a:p>
          <a:p>
            <a:pPr marL="469266" indent="-457200">
              <a:lnSpc>
                <a:spcPct val="100000"/>
              </a:lnSpc>
              <a:spcBef>
                <a:spcPts val="985"/>
              </a:spcBef>
              <a:buAutoNum type="alphaLcPeriod" startAt="6"/>
              <a:tabLst>
                <a:tab pos="469900" algn="l"/>
                <a:tab pos="470534" algn="l"/>
              </a:tabLst>
            </a:pPr>
            <a:r>
              <a:rPr sz="2000" spc="-5" dirty="0" err="1">
                <a:latin typeface="Carlito"/>
                <a:cs typeface="Carlito"/>
              </a:rPr>
              <a:t>Keunggulan</a:t>
            </a:r>
            <a:r>
              <a:rPr sz="2000" spc="-7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Inovasi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76386" y="2643771"/>
            <a:ext cx="2747645" cy="226857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469266" indent="-457200">
              <a:lnSpc>
                <a:spcPct val="100000"/>
              </a:lnSpc>
              <a:spcBef>
                <a:spcPts val="1090"/>
              </a:spcBef>
              <a:buFont typeface="+mj-lt"/>
              <a:buAutoNum type="alphaLcPeriod" startAt="8"/>
              <a:tabLst>
                <a:tab pos="469900" algn="l"/>
                <a:tab pos="470534" algn="l"/>
              </a:tabLst>
            </a:pPr>
            <a:r>
              <a:rPr sz="2000" dirty="0" err="1">
                <a:latin typeface="Carlito"/>
                <a:cs typeface="Carlito"/>
              </a:rPr>
              <a:t>Aspek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spc="-5" dirty="0" err="1">
                <a:latin typeface="Carlito"/>
                <a:cs typeface="Carlito"/>
              </a:rPr>
              <a:t>Inovas</a:t>
            </a:r>
            <a:r>
              <a:rPr lang="en-US" sz="2000" spc="-5" dirty="0" err="1">
                <a:latin typeface="Carlito"/>
                <a:cs typeface="Carlito"/>
              </a:rPr>
              <a:t>i</a:t>
            </a:r>
            <a:endParaRPr lang="en-US" sz="2000" spc="-5" dirty="0">
              <a:latin typeface="Carlito"/>
              <a:cs typeface="Carlito"/>
            </a:endParaRPr>
          </a:p>
          <a:p>
            <a:pPr marL="469266" indent="-457200">
              <a:lnSpc>
                <a:spcPct val="100000"/>
              </a:lnSpc>
              <a:spcBef>
                <a:spcPts val="1090"/>
              </a:spcBef>
              <a:buFont typeface="+mj-lt"/>
              <a:buAutoNum type="alphaLcPeriod" startAt="8"/>
              <a:tabLst>
                <a:tab pos="469900" algn="l"/>
                <a:tab pos="470534" algn="l"/>
              </a:tabLst>
            </a:pPr>
            <a:r>
              <a:rPr sz="2000" spc="-10" dirty="0" err="1">
                <a:latin typeface="Carlito"/>
                <a:cs typeface="Carlito"/>
              </a:rPr>
              <a:t>Penerapan</a:t>
            </a:r>
            <a:r>
              <a:rPr sz="2000" spc="-95" dirty="0">
                <a:latin typeface="Carlito"/>
                <a:cs typeface="Carlito"/>
              </a:rPr>
              <a:t> </a:t>
            </a:r>
            <a:r>
              <a:rPr sz="2000" spc="-5" dirty="0" err="1">
                <a:latin typeface="Carlito"/>
                <a:cs typeface="Carlito"/>
              </a:rPr>
              <a:t>Inovasi</a:t>
            </a:r>
            <a:endParaRPr lang="en-US" sz="2000" dirty="0">
              <a:latin typeface="Carlito"/>
              <a:cs typeface="Carlito"/>
            </a:endParaRPr>
          </a:p>
          <a:p>
            <a:pPr marL="469266" indent="-457200">
              <a:lnSpc>
                <a:spcPct val="100000"/>
              </a:lnSpc>
              <a:spcBef>
                <a:spcPts val="1090"/>
              </a:spcBef>
              <a:buFont typeface="+mj-lt"/>
              <a:buAutoNum type="alphaLcPeriod" startAt="8"/>
              <a:tabLst>
                <a:tab pos="469900" algn="l"/>
                <a:tab pos="470534" algn="l"/>
              </a:tabLst>
            </a:pPr>
            <a:r>
              <a:rPr sz="2000" spc="-10" dirty="0" err="1">
                <a:latin typeface="Carlito"/>
                <a:cs typeface="Carlito"/>
              </a:rPr>
              <a:t>Prospek</a:t>
            </a:r>
            <a:r>
              <a:rPr lang="en-US" sz="2000" spc="-10" dirty="0">
                <a:latin typeface="Carlito"/>
                <a:cs typeface="Carlito"/>
              </a:rPr>
              <a:t> </a:t>
            </a:r>
            <a:r>
              <a:rPr sz="2000" spc="-10" dirty="0" err="1">
                <a:latin typeface="Carlito"/>
                <a:cs typeface="Carlito"/>
              </a:rPr>
              <a:t>Pengembangan</a:t>
            </a:r>
            <a:r>
              <a:rPr sz="2000" spc="-10" dirty="0">
                <a:latin typeface="Carlito"/>
                <a:cs typeface="Carlito"/>
              </a:rPr>
              <a:t>  </a:t>
            </a:r>
            <a:r>
              <a:rPr sz="2000" spc="-5" dirty="0">
                <a:latin typeface="Carlito"/>
                <a:cs typeface="Carlito"/>
              </a:rPr>
              <a:t>(termasuk</a:t>
            </a:r>
            <a:r>
              <a:rPr sz="2000" spc="-105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biaya  produksinya</a:t>
            </a:r>
            <a:endParaRPr sz="2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4" y="3901440"/>
            <a:ext cx="2959100" cy="2956560"/>
            <a:chOff x="834" y="3901440"/>
            <a:chExt cx="2959100" cy="2956560"/>
          </a:xfrm>
        </p:grpSpPr>
        <p:sp>
          <p:nvSpPr>
            <p:cNvPr id="3" name="object 3"/>
            <p:cNvSpPr/>
            <p:nvPr/>
          </p:nvSpPr>
          <p:spPr>
            <a:xfrm>
              <a:off x="972311" y="5367528"/>
              <a:ext cx="1987550" cy="1490980"/>
            </a:xfrm>
            <a:custGeom>
              <a:avLst/>
              <a:gdLst/>
              <a:ahLst/>
              <a:cxnLst/>
              <a:rect l="l" t="t" r="r" b="b"/>
              <a:pathLst>
                <a:path w="1987550" h="1490979">
                  <a:moveTo>
                    <a:pt x="497204" y="0"/>
                  </a:moveTo>
                  <a:lnTo>
                    <a:pt x="0" y="497382"/>
                  </a:lnTo>
                  <a:lnTo>
                    <a:pt x="992758" y="1490471"/>
                  </a:lnTo>
                  <a:lnTo>
                    <a:pt x="1987295" y="1490471"/>
                  </a:lnTo>
                  <a:lnTo>
                    <a:pt x="497204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4" y="5892609"/>
              <a:ext cx="969010" cy="965835"/>
            </a:xfrm>
            <a:custGeom>
              <a:avLst/>
              <a:gdLst/>
              <a:ahLst/>
              <a:cxnLst/>
              <a:rect l="l" t="t" r="r" b="b"/>
              <a:pathLst>
                <a:path w="969010" h="965834">
                  <a:moveTo>
                    <a:pt x="0" y="0"/>
                  </a:moveTo>
                  <a:lnTo>
                    <a:pt x="0" y="965389"/>
                  </a:lnTo>
                  <a:lnTo>
                    <a:pt x="968429" y="965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4" y="3901440"/>
              <a:ext cx="971550" cy="1941830"/>
            </a:xfrm>
            <a:custGeom>
              <a:avLst/>
              <a:gdLst/>
              <a:ahLst/>
              <a:cxnLst/>
              <a:rect l="l" t="t" r="r" b="b"/>
              <a:pathLst>
                <a:path w="971550" h="1941829">
                  <a:moveTo>
                    <a:pt x="0" y="0"/>
                  </a:moveTo>
                  <a:lnTo>
                    <a:pt x="0" y="1941576"/>
                  </a:lnTo>
                  <a:lnTo>
                    <a:pt x="971477" y="9704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B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955547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0476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88452" y="1940051"/>
            <a:ext cx="2133600" cy="4445"/>
          </a:xfrm>
          <a:custGeom>
            <a:avLst/>
            <a:gdLst/>
            <a:ahLst/>
            <a:cxnLst/>
            <a:rect l="l" t="t" r="r" b="b"/>
            <a:pathLst>
              <a:path w="2133600" h="4444">
                <a:moveTo>
                  <a:pt x="0" y="0"/>
                </a:moveTo>
                <a:lnTo>
                  <a:pt x="2133600" y="3937"/>
                </a:lnTo>
              </a:path>
            </a:pathLst>
          </a:custGeom>
          <a:ln w="1016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53541" y="370789"/>
            <a:ext cx="334645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solidFill>
                  <a:srgbClr val="000000"/>
                </a:solidFill>
                <a:latin typeface="Arial"/>
                <a:cs typeface="Arial"/>
              </a:rPr>
              <a:t>*)Penjelasan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061" y="1287779"/>
            <a:ext cx="10226628" cy="433195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400" spc="-5" dirty="0">
                <a:latin typeface="Arial"/>
                <a:cs typeface="Arial"/>
              </a:rPr>
              <a:t>Bagian </a:t>
            </a:r>
            <a:r>
              <a:rPr sz="2400" b="1" dirty="0">
                <a:latin typeface="Arial"/>
                <a:cs typeface="Arial"/>
              </a:rPr>
              <a:t>“Latar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Belakang”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sz="2200" b="1" dirty="0">
                <a:latin typeface="Arial"/>
                <a:cs typeface="Arial"/>
              </a:rPr>
              <a:t>Penjelasan lengkap,</a:t>
            </a:r>
            <a:r>
              <a:rPr sz="2200" b="1" spc="20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terkait:</a:t>
            </a:r>
            <a:endParaRPr sz="22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689"/>
              </a:spcBef>
              <a:buAutoNum type="alphaLcPeriod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Masalah/kebutuhan di masyarakat </a:t>
            </a:r>
            <a:r>
              <a:rPr sz="2400" spc="-10" dirty="0">
                <a:latin typeface="Arial"/>
                <a:cs typeface="Arial"/>
              </a:rPr>
              <a:t>yang </a:t>
            </a:r>
            <a:r>
              <a:rPr sz="2400" spc="-5" dirty="0">
                <a:latin typeface="Arial"/>
                <a:cs typeface="Arial"/>
              </a:rPr>
              <a:t>ingin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diselesaikan</a:t>
            </a: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lphaLcPeriod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Solusi </a:t>
            </a:r>
            <a:r>
              <a:rPr sz="2400" spc="-5" dirty="0">
                <a:latin typeface="Arial"/>
                <a:cs typeface="Arial"/>
              </a:rPr>
              <a:t>yang ditawarkan </a:t>
            </a:r>
            <a:r>
              <a:rPr sz="2400" dirty="0">
                <a:latin typeface="Arial"/>
                <a:cs typeface="Arial"/>
              </a:rPr>
              <a:t>dari produk </a:t>
            </a:r>
            <a:r>
              <a:rPr sz="2400" spc="-5" dirty="0">
                <a:latin typeface="Arial"/>
                <a:cs typeface="Arial"/>
              </a:rPr>
              <a:t>yang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diajukan</a:t>
            </a: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lphaLcPeriod"/>
              <a:tabLst>
                <a:tab pos="469900" algn="l"/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Sejarah </a:t>
            </a:r>
            <a:r>
              <a:rPr sz="2400" spc="-5" dirty="0">
                <a:latin typeface="Arial"/>
                <a:cs typeface="Arial"/>
              </a:rPr>
              <a:t>inovasi </a:t>
            </a:r>
            <a:r>
              <a:rPr sz="2400" dirty="0">
                <a:latin typeface="Arial"/>
                <a:cs typeface="Arial"/>
              </a:rPr>
              <a:t>dan pengembangan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produk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Bagian </a:t>
            </a:r>
            <a:r>
              <a:rPr sz="2400" b="1" dirty="0">
                <a:latin typeface="Arial"/>
                <a:cs typeface="Arial"/>
              </a:rPr>
              <a:t>“Keunggulan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Inovasi”</a:t>
            </a:r>
            <a:endParaRPr sz="2400" dirty="0">
              <a:latin typeface="Arial"/>
              <a:cs typeface="Arial"/>
            </a:endParaRPr>
          </a:p>
          <a:p>
            <a:pPr marL="24130" marR="5080">
              <a:lnSpc>
                <a:spcPct val="100000"/>
              </a:lnSpc>
              <a:spcBef>
                <a:spcPts val="1800"/>
              </a:spcBef>
            </a:pPr>
            <a:r>
              <a:rPr sz="2200" b="1" dirty="0">
                <a:latin typeface="Arial"/>
                <a:cs typeface="Arial"/>
              </a:rPr>
              <a:t>Penjelasan lengkap, </a:t>
            </a:r>
            <a:r>
              <a:rPr sz="2200" spc="5" dirty="0">
                <a:latin typeface="Arial"/>
                <a:cs typeface="Arial"/>
              </a:rPr>
              <a:t>terkait </a:t>
            </a:r>
            <a:r>
              <a:rPr sz="2200" dirty="0">
                <a:latin typeface="Arial"/>
                <a:cs typeface="Arial"/>
              </a:rPr>
              <a:t>pembaharuan </a:t>
            </a:r>
            <a:r>
              <a:rPr sz="2200" spc="-5" dirty="0">
                <a:latin typeface="Arial"/>
                <a:cs typeface="Arial"/>
              </a:rPr>
              <a:t>yang </a:t>
            </a:r>
            <a:r>
              <a:rPr sz="2200" dirty="0">
                <a:latin typeface="Arial"/>
                <a:cs typeface="Arial"/>
              </a:rPr>
              <a:t>ditawarkan dan perbedaan </a:t>
            </a:r>
            <a:r>
              <a:rPr sz="2200" spc="-5" dirty="0">
                <a:latin typeface="Arial"/>
                <a:cs typeface="Arial"/>
              </a:rPr>
              <a:t>bila  </a:t>
            </a:r>
            <a:r>
              <a:rPr sz="2200" dirty="0">
                <a:latin typeface="Arial"/>
                <a:cs typeface="Arial"/>
              </a:rPr>
              <a:t>dibandingkan dengan penemuan </a:t>
            </a:r>
            <a:r>
              <a:rPr sz="2200" spc="-5" dirty="0">
                <a:latin typeface="Arial"/>
                <a:cs typeface="Arial"/>
              </a:rPr>
              <a:t>sebelumnya yang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sejenis.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790</Words>
  <Application>Microsoft Office PowerPoint</Application>
  <PresentationFormat>Widescreen</PresentationFormat>
  <Paragraphs>167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Carlito</vt:lpstr>
      <vt:lpstr>Times New Roman</vt:lpstr>
      <vt:lpstr>Wingdings</vt:lpstr>
      <vt:lpstr>Office Theme</vt:lpstr>
      <vt:lpstr>KOMPETISI  KRENOVAnas 2023</vt:lpstr>
      <vt:lpstr>Fokus Inovasi</vt:lpstr>
      <vt:lpstr>Kategori Lomba</vt:lpstr>
      <vt:lpstr>KRITERIA HASIL KARYA</vt:lpstr>
      <vt:lpstr>KRITERIA HASIL KARYA</vt:lpstr>
      <vt:lpstr>Jadwal Kompetisi KRENOVANAS  2023</vt:lpstr>
      <vt:lpstr>PENYUSUNAN PROPOSAL</vt:lpstr>
      <vt:lpstr>SISTEMATIKA PENULISAN PROPOSAL</vt:lpstr>
      <vt:lpstr>*)Penjelasan</vt:lpstr>
      <vt:lpstr>*)Penjelasan</vt:lpstr>
      <vt:lpstr>*)Penjelasan</vt:lpstr>
      <vt:lpstr>PENILAIAN</vt:lpstr>
      <vt:lpstr>PowerPoint Presentation</vt:lpstr>
      <vt:lpstr>    Proposal dalam bentuk Soft PDF Dikirim ke:  Email : lppm.stikesnas@stikesnas.ac.id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1323_LPPM_007</cp:lastModifiedBy>
  <cp:revision>20</cp:revision>
  <cp:lastPrinted>2023-01-26T03:35:05Z</cp:lastPrinted>
  <dcterms:created xsi:type="dcterms:W3CDTF">2023-01-24T07:21:39Z</dcterms:created>
  <dcterms:modified xsi:type="dcterms:W3CDTF">2023-01-31T07:55:11Z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2023-01-24T00:00:00Z</vt:filetime>
  </property>
</Properties>
</file>